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7" r:id="rId10"/>
    <p:sldId id="263" r:id="rId11"/>
    <p:sldId id="271" r:id="rId12"/>
    <p:sldId id="269" r:id="rId13"/>
    <p:sldId id="268" r:id="rId14"/>
    <p:sldId id="270" r:id="rId15"/>
    <p:sldId id="264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14.05.2020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sk-SK" sz="6600" b="1" cap="all" dirty="0" smtClean="0">
                <a:ln w="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12700" stA="50000" endPos="50000" dist="5000" dir="5400000" sy="-100000" rotWithShape="0"/>
                </a:effectLst>
                <a:latin typeface="Algerian" pitchFamily="82" charset="0"/>
              </a:rPr>
              <a:t>NEÚSPEŠNÝ POKUS O REFORMU</a:t>
            </a:r>
            <a:endParaRPr lang="sk-SK" sz="6600" b="1" cap="all" dirty="0">
              <a:ln w="0"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12700" stA="50000" endPos="50000" dist="5000" dir="5400000" sy="-100000" rotWithShape="0"/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vychytane.sk/filesystem/imagelisting/image/201412/15768-0-tanky-sovietskeho-zva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0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6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3/3c/10_Soviet_Invasion_of_Czechoslovakia_-_Flickr_-_The_Central_Intelligence_Age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08"/>
            <a:ext cx="9156438" cy="6830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39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ugust-68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914400"/>
            <a:ext cx="9214264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august-68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8" y="381000"/>
            <a:ext cx="9159438" cy="593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9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0641"/>
            <a:ext cx="8534400" cy="6898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sk-SK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Hospodárska a spoločenská kríza</a:t>
            </a:r>
            <a:endParaRPr lang="sk-SK" b="1" dirty="0">
              <a:ln w="11430"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ČS sa na začiatku 60. rokov dostala do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hlbokej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krízy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krajina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zaostávala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za európskymi demokratickým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krajinami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457200" y="3200400"/>
            <a:ext cx="533400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990600" y="3272135"/>
            <a:ext cx="58945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Kruté metódy vyšetrovania, </a:t>
            </a: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ľudia nespravodlivo odsúdení na smrť.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http://cdn.dnesky.sk/wp-content/uploads/2015/05/4-605918fde53c77946324f4e60dd0af99a39a46b3-480x32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105400" y="4226241"/>
            <a:ext cx="3447193" cy="2298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static.cdn.markiza.sk/media/a501/image/file/21/0034/bT0q.vaz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79" y="4267200"/>
            <a:ext cx="406142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www.bratislavskenoviny.sk/buxus/images/cache/article_thumb_main/fotogaleria/aktuality_z_mesta/byvanie_sluzby/pravna_poradna_predkupne_pravo_chrani_spoluvlastnikov/pravna_porad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175" y="2743200"/>
            <a:ext cx="1978025" cy="1318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b"/>
          <a:lstStyle/>
          <a:p>
            <a:r>
              <a:rPr lang="sk-SK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Hospodárska a spoločenská kríza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zrútil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sa 5-ročný plán, nastalo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zníženie životnej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úrovne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0" indent="0">
              <a:buNone/>
            </a:pP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nespokojnosť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občanov,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inteligencie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nespokojnosť </a:t>
            </a:r>
            <a:r>
              <a:rPr lang="sk-SK" sz="2800" dirty="0">
                <a:latin typeface="Andalus" pitchFamily="18" charset="-78"/>
                <a:cs typeface="Andalus" pitchFamily="18" charset="-78"/>
              </a:rPr>
              <a:t>s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vedením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nastoľovali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sa požiadavky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nového federatívneho usporiadania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štátu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1295400" y="2715491"/>
            <a:ext cx="4572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so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stavom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hospodárstva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boli nespokojní aj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komunisti 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tajomníkom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komunistickej strany ČS sa stal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Alexander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Dubček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5362" name="Picture 2" descr="http://www.slovenskyportal.sk/images/dubc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743200"/>
            <a:ext cx="3549647" cy="265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BlokTextu 5"/>
          <p:cNvSpPr txBox="1"/>
          <p:nvPr/>
        </p:nvSpPr>
        <p:spPr>
          <a:xfrm>
            <a:off x="571500" y="5657671"/>
            <a:ext cx="800100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Zmeny </a:t>
            </a:r>
            <a:r>
              <a:rPr lang="sk-SK" sz="2400" dirty="0" smtClean="0"/>
              <a:t>sa začali diať </a:t>
            </a:r>
            <a:r>
              <a:rPr lang="sk-SK" sz="2400" b="1" dirty="0" smtClean="0"/>
              <a:t>v spoločnosti na jar </a:t>
            </a:r>
            <a:r>
              <a:rPr lang="sk-SK" sz="2400" dirty="0" smtClean="0"/>
              <a:t>a preto</a:t>
            </a:r>
          </a:p>
          <a:p>
            <a:pPr algn="ctr"/>
            <a:r>
              <a:rPr lang="sk-SK" sz="2400" dirty="0" smtClean="0"/>
              <a:t>sa tento obrodný proces zvykne nazývať aj  </a:t>
            </a:r>
          </a:p>
          <a:p>
            <a:pPr algn="ctr"/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PRAŽSKÁ JAR</a:t>
            </a:r>
            <a:endParaRPr lang="sk-SK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Alexander Dubček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429000" y="1752600"/>
            <a:ext cx="5562600" cy="437356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narodil sa 27.11.1921 (Uhrovec)</a:t>
            </a:r>
            <a:endParaRPr lang="sk-SK" dirty="0"/>
          </a:p>
          <a:p>
            <a:r>
              <a:rPr lang="sk-SK" dirty="0"/>
              <a:t>z</a:t>
            </a:r>
            <a:r>
              <a:rPr lang="sk-SK" dirty="0" smtClean="0"/>
              <a:t>omrel počas autonehody 7.11.1992 (Praha) </a:t>
            </a:r>
            <a:endParaRPr lang="sk-SK" dirty="0"/>
          </a:p>
          <a:p>
            <a:r>
              <a:rPr lang="sk-SK" dirty="0"/>
              <a:t> vyučený strojný zámočník</a:t>
            </a:r>
          </a:p>
          <a:p>
            <a:r>
              <a:rPr lang="sk-SK" dirty="0"/>
              <a:t> účastník SNP</a:t>
            </a:r>
          </a:p>
          <a:p>
            <a:r>
              <a:rPr lang="sk-SK" dirty="0"/>
              <a:t> vedúca osobnosť Pražskej jari</a:t>
            </a:r>
          </a:p>
          <a:p>
            <a:r>
              <a:rPr lang="sk-SK" dirty="0"/>
              <a:t>nekonfliktný, priateľský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a </a:t>
            </a:r>
            <a:r>
              <a:rPr lang="sk-SK" dirty="0"/>
              <a:t>usmievavý človek</a:t>
            </a:r>
          </a:p>
          <a:p>
            <a:endParaRPr lang="sk-SK" dirty="0"/>
          </a:p>
        </p:txBody>
      </p:sp>
      <p:pic>
        <p:nvPicPr>
          <p:cNvPr id="7" name="Obrázok 3" descr="3517620_1200x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2895600" cy="37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87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prezident 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Antonín Novotný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odstúpil a nastúpil </a:t>
            </a:r>
            <a:r>
              <a:rPr lang="sk-SK" sz="2800" b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Ludvík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Svoboda</a:t>
            </a:r>
          </a:p>
          <a:p>
            <a:pPr marL="0" indent="0">
              <a:buNone/>
            </a:pP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snaha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o premenu</a:t>
            </a:r>
            <a:br>
              <a:rPr lang="sk-SK" sz="2800" dirty="0" smtClean="0">
                <a:latin typeface="Andalus" pitchFamily="18" charset="-78"/>
                <a:cs typeface="Andalus" pitchFamily="18" charset="-78"/>
              </a:rPr>
            </a:b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socializmu 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r>
              <a:rPr lang="sk-SK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„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s 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ľudskejším 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</a:br>
            <a:r>
              <a:rPr lang="sk-SK" sz="2800" dirty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    </a:t>
            </a:r>
            <a:r>
              <a:rPr lang="sk-SK" sz="2800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prístupom“</a:t>
            </a:r>
            <a:endParaRPr lang="sk-SK" sz="2800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0" name="Picture 2" descr="http://www.svornost.com/wp-content/uploads/ludvik_svob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457450" cy="330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/>
          <p:nvPr/>
        </p:nvSpPr>
        <p:spPr>
          <a:xfrm>
            <a:off x="6443019" y="5638800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err="1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Ludvík</a:t>
            </a:r>
            <a:r>
              <a:rPr lang="sk-SK" sz="2400" b="1" i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Svoboda</a:t>
            </a:r>
            <a:endParaRPr lang="sk-SK" sz="2400" b="1" i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7412" name="Picture 4" descr="https://upload.wikimedia.org/wikipedia/commons/8/88/Anton%C3%ADn_Novotn%C3%BD_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688" y="2286000"/>
            <a:ext cx="2432111" cy="335280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657600" y="5638800"/>
            <a:ext cx="2364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i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Antonín Novotný</a:t>
            </a:r>
            <a:endParaRPr lang="sk-SK" sz="2400" i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614" y="4724400"/>
            <a:ext cx="1475201" cy="15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zrušila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sa </a:t>
            </a:r>
            <a:r>
              <a:rPr lang="sk-SK" sz="2800" b="1" dirty="0" smtClean="0">
                <a:latin typeface="Andalus" pitchFamily="18" charset="-78"/>
                <a:cs typeface="Andalus" pitchFamily="18" charset="-78"/>
              </a:rPr>
              <a:t>cenzúra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, vznikali nové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spolky</a:t>
            </a:r>
            <a:endParaRPr lang="sk-SK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verejné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zhromaždenia, kritizovanie nedostatkov, 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krutosti 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Šípka dolu 3"/>
          <p:cNvSpPr/>
          <p:nvPr/>
        </p:nvSpPr>
        <p:spPr>
          <a:xfrm>
            <a:off x="1239982" y="2726709"/>
            <a:ext cx="4572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838200" y="3273753"/>
            <a:ext cx="677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Rovnoprávne postavenie Slovenska</a:t>
            </a:r>
            <a:r>
              <a:rPr lang="sk-SK" sz="2800" dirty="0" smtClean="0">
                <a:latin typeface="Andalus" pitchFamily="18" charset="-78"/>
                <a:cs typeface="Andalus" pitchFamily="18" charset="-78"/>
              </a:rPr>
              <a:t> v ČS štáte.</a:t>
            </a:r>
            <a:endParaRPr lang="sk-SK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8434" name="Picture 2" descr="http://www.3athlon.com/republique_tchecoslovaque/znak_prvni_ceskoslovenske_republi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4871" y="3796973"/>
            <a:ext cx="4644750" cy="274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ceskoslovensko2018.files.wordpress.com/2015/02/frcs.jpg?w=300&amp;h=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817"/>
            <a:ext cx="285750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458200" cy="1295400"/>
          </a:xfrm>
        </p:spPr>
        <p:txBody>
          <a:bodyPr anchor="b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sk-SK" sz="48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Násilné potlačenie </a:t>
            </a:r>
            <a:r>
              <a:rPr lang="sk-SK" sz="4800" b="1" dirty="0" smtClean="0">
                <a:ln w="11430">
                  <a:solidFill>
                    <a:sysClr val="windowText" lastClr="000000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reformného hnutia</a:t>
            </a:r>
            <a:endParaRPr lang="sk-SK" sz="4800" b="1" dirty="0">
              <a:ln w="11430">
                <a:solidFill>
                  <a:sysClr val="windowText" lastClr="000000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799" y="2362200"/>
            <a:ext cx="6278880" cy="4191000"/>
          </a:xfrm>
        </p:spPr>
        <p:txBody>
          <a:bodyPr>
            <a:noAutofit/>
          </a:bodyPr>
          <a:lstStyle/>
          <a:p>
            <a:r>
              <a:rPr lang="sk-SK" sz="2800" dirty="0">
                <a:latin typeface="Andalus" pitchFamily="18" charset="-78"/>
                <a:cs typeface="Andalus"/>
              </a:rPr>
              <a:t>ZSSR na </a:t>
            </a:r>
            <a:r>
              <a:rPr lang="sk-SK" sz="2800" dirty="0" smtClean="0">
                <a:latin typeface="Andalus" pitchFamily="18" charset="-78"/>
                <a:cs typeface="Andalus"/>
              </a:rPr>
              <a:t>čele s </a:t>
            </a:r>
            <a:r>
              <a:rPr lang="sk-SK" sz="2800" b="1" dirty="0" err="1" smtClean="0">
                <a:solidFill>
                  <a:srgbClr val="0070C0"/>
                </a:solidFill>
                <a:latin typeface="Andalus" pitchFamily="18" charset="-78"/>
                <a:cs typeface="Andalus"/>
              </a:rPr>
              <a:t>Leinidom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/>
              </a:rPr>
              <a:t> </a:t>
            </a:r>
            <a:r>
              <a:rPr lang="sk-SK" sz="2800" b="1" dirty="0" err="1" smtClean="0">
                <a:solidFill>
                  <a:srgbClr val="0070C0"/>
                </a:solidFill>
                <a:latin typeface="Andalus" pitchFamily="18" charset="-78"/>
                <a:cs typeface="Andalus"/>
              </a:rPr>
              <a:t>Brežnevom</a:t>
            </a:r>
            <a:r>
              <a:rPr lang="sk-SK" sz="2800" b="1" dirty="0" smtClean="0">
                <a:solidFill>
                  <a:srgbClr val="0070C0"/>
                </a:solidFill>
                <a:latin typeface="Andalus" pitchFamily="18" charset="-78"/>
                <a:cs typeface="Andalus"/>
              </a:rPr>
              <a:t> </a:t>
            </a:r>
            <a:r>
              <a:rPr lang="sk-SK" sz="2800" dirty="0" smtClean="0">
                <a:latin typeface="Andalus" pitchFamily="18" charset="-78"/>
                <a:cs typeface="Andalus"/>
              </a:rPr>
              <a:t>sa obával reforiem v ČSSR </a:t>
            </a:r>
            <a:endParaRPr lang="sk-SK" sz="2800" dirty="0">
              <a:latin typeface="Andalus" pitchFamily="18" charset="-78"/>
              <a:cs typeface="Andalus"/>
            </a:endParaRPr>
          </a:p>
          <a:p>
            <a:r>
              <a:rPr lang="sk-SK" sz="2800" dirty="0" smtClean="0">
                <a:latin typeface="Andalus" pitchFamily="18" charset="-78"/>
                <a:cs typeface="Andalus"/>
              </a:rPr>
              <a:t>rozhodol </a:t>
            </a:r>
            <a:r>
              <a:rPr lang="sk-SK" sz="2800" dirty="0">
                <a:latin typeface="Andalus" pitchFamily="18" charset="-78"/>
                <a:cs typeface="Andalus"/>
              </a:rPr>
              <a:t>sa potlačiť reformy v ČSSR </a:t>
            </a:r>
            <a:r>
              <a:rPr lang="sk-SK" sz="2800" b="1" dirty="0">
                <a:latin typeface="Andalus" pitchFamily="18" charset="-78"/>
                <a:cs typeface="Andalus"/>
              </a:rPr>
              <a:t>vojenskou </a:t>
            </a:r>
            <a:r>
              <a:rPr lang="sk-SK" sz="2800" b="1" dirty="0" smtClean="0">
                <a:latin typeface="Andalus" pitchFamily="18" charset="-78"/>
                <a:cs typeface="Andalus"/>
              </a:rPr>
              <a:t>silou </a:t>
            </a:r>
          </a:p>
          <a:p>
            <a:r>
              <a:rPr lang="sk-SK" sz="2800" dirty="0" smtClean="0">
                <a:latin typeface="Andalus" pitchFamily="18" charset="-78"/>
                <a:cs typeface="Andalus"/>
              </a:rPr>
              <a:t>v noci z </a:t>
            </a:r>
            <a:r>
              <a:rPr lang="sk-SK" sz="2800" b="1" dirty="0" smtClean="0">
                <a:solidFill>
                  <a:srgbClr val="C00000"/>
                </a:solidFill>
                <a:latin typeface="Andalus" pitchFamily="18" charset="-78"/>
                <a:cs typeface="Andalus"/>
              </a:rPr>
              <a:t>20.</a:t>
            </a:r>
            <a:r>
              <a:rPr lang="sk-SK" sz="2800" dirty="0" smtClean="0">
                <a:latin typeface="Andalus" pitchFamily="18" charset="-78"/>
                <a:cs typeface="Andalus"/>
              </a:rPr>
              <a:t> na </a:t>
            </a:r>
            <a:r>
              <a:rPr lang="sk-SK" sz="2800" b="1" dirty="0" smtClean="0">
                <a:solidFill>
                  <a:srgbClr val="C00000"/>
                </a:solidFill>
                <a:latin typeface="Andalus" pitchFamily="18" charset="-78"/>
                <a:cs typeface="Andalus"/>
              </a:rPr>
              <a:t>21. augusta 1968 </a:t>
            </a:r>
            <a:r>
              <a:rPr lang="sk-SK" sz="2800" dirty="0" smtClean="0">
                <a:latin typeface="Andalus" pitchFamily="18" charset="-78"/>
                <a:cs typeface="Andalus"/>
              </a:rPr>
              <a:t>– </a:t>
            </a:r>
          </a:p>
          <a:p>
            <a:pPr marL="0" indent="0">
              <a:buNone/>
            </a:pPr>
            <a:r>
              <a:rPr lang="sk-SK" sz="2800" dirty="0">
                <a:latin typeface="Andalus" pitchFamily="18" charset="-78"/>
                <a:cs typeface="Andalus"/>
              </a:rPr>
              <a:t> </a:t>
            </a:r>
            <a:r>
              <a:rPr lang="sk-SK" sz="2800" dirty="0" smtClean="0">
                <a:latin typeface="Andalus" pitchFamily="18" charset="-78"/>
                <a:cs typeface="Andalus"/>
              </a:rPr>
              <a:t>   vpád vojsk Varšavskej zmluvy do </a:t>
            </a:r>
          </a:p>
          <a:p>
            <a:pPr marL="0" indent="0">
              <a:buNone/>
            </a:pPr>
            <a:r>
              <a:rPr lang="sk-SK" sz="2800" dirty="0">
                <a:latin typeface="Andalus" pitchFamily="18" charset="-78"/>
                <a:cs typeface="Andalus"/>
              </a:rPr>
              <a:t> </a:t>
            </a:r>
            <a:r>
              <a:rPr lang="sk-SK" sz="2800" dirty="0" smtClean="0">
                <a:latin typeface="Andalus" pitchFamily="18" charset="-78"/>
                <a:cs typeface="Andalus"/>
              </a:rPr>
              <a:t>   Československa</a:t>
            </a:r>
            <a:endParaRPr lang="sk-SK" sz="2800" dirty="0">
              <a:cs typeface="Andalus"/>
            </a:endParaRPr>
          </a:p>
          <a:p>
            <a:endParaRPr lang="sk-SK" sz="2800" dirty="0" smtClean="0">
              <a:latin typeface="Andalus" pitchFamily="18" charset="-78"/>
              <a:cs typeface="Andalus"/>
            </a:endParaRPr>
          </a:p>
        </p:txBody>
      </p:sp>
      <p:pic>
        <p:nvPicPr>
          <p:cNvPr id="6" name="Obrázok 5" descr="2q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79" y="2209800"/>
            <a:ext cx="256032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1000" y="990600"/>
            <a:ext cx="8763000" cy="5135563"/>
          </a:xfrm>
        </p:spPr>
        <p:txBody>
          <a:bodyPr>
            <a:normAutofit/>
          </a:bodyPr>
          <a:lstStyle/>
          <a:p>
            <a:r>
              <a:rPr lang="sk-SK" altLang="sk-SK" dirty="0"/>
              <a:t>vedenie ČSSR protestovalo, ale z obavy pred </a:t>
            </a:r>
            <a:r>
              <a:rPr lang="sk-SK" altLang="sk-SK" dirty="0">
                <a:solidFill>
                  <a:srgbClr val="C00000"/>
                </a:solidFill>
              </a:rPr>
              <a:t>krviprelievaním</a:t>
            </a:r>
            <a:r>
              <a:rPr lang="sk-SK" altLang="sk-SK" dirty="0"/>
              <a:t> nevydalo rozkaz na vojenskú obranu štátu</a:t>
            </a:r>
          </a:p>
          <a:p>
            <a:r>
              <a:rPr lang="sk-SK" altLang="sk-SK" dirty="0"/>
              <a:t>pokus o reformu socializmu v ČSSR bol </a:t>
            </a:r>
            <a:r>
              <a:rPr lang="sk-SK" altLang="sk-SK" b="1" dirty="0">
                <a:solidFill>
                  <a:srgbClr val="0070C0"/>
                </a:solidFill>
              </a:rPr>
              <a:t>potlačený</a:t>
            </a:r>
          </a:p>
          <a:p>
            <a:r>
              <a:rPr lang="sk-SK" dirty="0" smtClean="0">
                <a:cs typeface="Andalus"/>
              </a:rPr>
              <a:t>zmocnenie </a:t>
            </a:r>
            <a:r>
              <a:rPr lang="sk-SK" dirty="0">
                <a:cs typeface="Andalus"/>
              </a:rPr>
              <a:t>sa kontroly v štáte</a:t>
            </a:r>
          </a:p>
          <a:p>
            <a:r>
              <a:rPr lang="sk-SK" b="1" dirty="0" smtClean="0">
                <a:solidFill>
                  <a:srgbClr val="7030A0"/>
                </a:solidFill>
                <a:cs typeface="Andalus"/>
              </a:rPr>
              <a:t>zatknutie </a:t>
            </a:r>
            <a:r>
              <a:rPr lang="sk-SK" b="1" dirty="0">
                <a:solidFill>
                  <a:srgbClr val="7030A0"/>
                </a:solidFill>
                <a:cs typeface="Andalus"/>
              </a:rPr>
              <a:t>A</a:t>
            </a:r>
            <a:r>
              <a:rPr lang="sk-SK" b="1" dirty="0" smtClean="0">
                <a:solidFill>
                  <a:srgbClr val="7030A0"/>
                </a:solidFill>
                <a:cs typeface="Andalus"/>
              </a:rPr>
              <a:t>. Dubčeka </a:t>
            </a:r>
          </a:p>
          <a:p>
            <a:pPr marL="0" indent="0">
              <a:buNone/>
            </a:pPr>
            <a:r>
              <a:rPr lang="sk-SK" dirty="0">
                <a:cs typeface="Andalus"/>
              </a:rPr>
              <a:t> </a:t>
            </a:r>
            <a:r>
              <a:rPr lang="sk-SK" dirty="0" smtClean="0">
                <a:cs typeface="Andalus"/>
              </a:rPr>
              <a:t>   (</a:t>
            </a:r>
            <a:r>
              <a:rPr lang="sk-SK" dirty="0">
                <a:cs typeface="Andalus"/>
              </a:rPr>
              <a:t>odvlečenie do Moskvy)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4" descr="http://4.bp.blogspot.com/-kO6CbuiFR6k/VaflfyMD5vI/AAAAAAAAJRs/PRUktbzoNHE/s1600/3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827" y="3699624"/>
            <a:ext cx="4273809" cy="315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4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246</Words>
  <Application>Microsoft Office PowerPoint</Application>
  <PresentationFormat>Prezentácia na obrazovke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Algerian</vt:lpstr>
      <vt:lpstr>Andalus</vt:lpstr>
      <vt:lpstr>Arial</vt:lpstr>
      <vt:lpstr>Calibri</vt:lpstr>
      <vt:lpstr>Motív Office</vt:lpstr>
      <vt:lpstr>NEÚSPEŠNÝ POKUS O REFORMU</vt:lpstr>
      <vt:lpstr>Hospodárska a spoločenská kríza</vt:lpstr>
      <vt:lpstr>Hospodárska a spoločenská kríza</vt:lpstr>
      <vt:lpstr>Prezentácia programu PowerPoint</vt:lpstr>
      <vt:lpstr>Alexander Dubček</vt:lpstr>
      <vt:lpstr>Prezentácia programu PowerPoint</vt:lpstr>
      <vt:lpstr>Prezentácia programu PowerPoint</vt:lpstr>
      <vt:lpstr>Násilné potlačenie reformného hnutia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Naty</dc:creator>
  <cp:lastModifiedBy>Maja</cp:lastModifiedBy>
  <cp:revision>23</cp:revision>
  <dcterms:created xsi:type="dcterms:W3CDTF">2016-04-28T13:49:38Z</dcterms:created>
  <dcterms:modified xsi:type="dcterms:W3CDTF">2020-05-14T12:07:37Z</dcterms:modified>
</cp:coreProperties>
</file>