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0" r:id="rId4"/>
    <p:sldId id="266" r:id="rId5"/>
    <p:sldId id="261" r:id="rId6"/>
    <p:sldId id="267" r:id="rId7"/>
    <p:sldId id="262" r:id="rId8"/>
    <p:sldId id="268" r:id="rId9"/>
    <p:sldId id="263" r:id="rId10"/>
    <p:sldId id="265" r:id="rId11"/>
    <p:sldId id="264" r:id="rId12"/>
    <p:sldId id="259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6AB14-4554-4FDF-BF92-433419CD1F3D}" type="datetimeFigureOut">
              <a:rPr lang="sk-SK" smtClean="0"/>
              <a:pPr/>
              <a:t>4. 3. 2020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A6843-813B-4B48-ABCA-47DB46869175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A6843-813B-4B48-ABCA-47DB46869175}" type="slidenum">
              <a:rPr lang="sk-SK" smtClean="0"/>
              <a:pPr/>
              <a:t>1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4.3.2020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4.3.2020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4.3.2020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4.3.2020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4.3.2020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4.3.2020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4.3.2020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4.3.2020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4.3.2020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4.3.2020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4.3.2020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4.3.2020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gus6TlmkzI" TargetMode="External"/><Relationship Id="rId2" Type="http://schemas.openxmlformats.org/officeDocument/2006/relationships/hyperlink" Target="https://www.youtube.com/watch?v=Z4_s0wvDax4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k-SK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Slovenské vysťahovalectvo</a:t>
            </a:r>
            <a:endParaRPr lang="sk-SK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Výsledok vyh&amp;lcaron;adávania obrázkov pre dopyt matica slovenská v ameri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5" y="1466256"/>
            <a:ext cx="3995968" cy="5391744"/>
          </a:xfrm>
          <a:prstGeom prst="rect">
            <a:avLst/>
          </a:prstGeom>
          <a:noFill/>
        </p:spPr>
      </p:pic>
      <p:pic>
        <p:nvPicPr>
          <p:cNvPr id="22534" name="Picture 6" descr="Súvisiaci obráz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98594"/>
            <a:ext cx="5499193" cy="3759405"/>
          </a:xfrm>
          <a:prstGeom prst="rect">
            <a:avLst/>
          </a:prstGeom>
          <a:noFill/>
        </p:spPr>
      </p:pic>
      <p:pic>
        <p:nvPicPr>
          <p:cNvPr id="22532" name="Picture 4" descr="Výsledok vyh&amp;lcaron;adávania obrázkov pre dopyt matica slovenská v amerik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87180">
            <a:off x="204654" y="732938"/>
            <a:ext cx="4978620" cy="2102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6059016" cy="737172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Slovenská liga</a:t>
            </a:r>
            <a:endParaRPr lang="sk-SK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28800"/>
            <a:ext cx="8712968" cy="4267172"/>
          </a:xfrm>
        </p:spPr>
        <p:txBody>
          <a:bodyPr/>
          <a:lstStyle/>
          <a:p>
            <a:r>
              <a:rPr lang="sk-SK" dirty="0" smtClean="0"/>
              <a:t>vznik</a:t>
            </a:r>
            <a:r>
              <a:rPr lang="sk-SK" b="1" dirty="0" smtClean="0"/>
              <a:t> </a:t>
            </a:r>
            <a:r>
              <a:rPr lang="sk-SK" b="1" dirty="0" smtClean="0">
                <a:solidFill>
                  <a:schemeClr val="accent5">
                    <a:lumMod val="50000"/>
                  </a:schemeClr>
                </a:solidFill>
              </a:rPr>
              <a:t>1907 v Clevelande </a:t>
            </a:r>
            <a:endParaRPr lang="sk-SK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sk-SK" dirty="0" smtClean="0"/>
              <a:t>najvýznamnejšia </a:t>
            </a:r>
            <a:r>
              <a:rPr lang="sk-SK" dirty="0" smtClean="0"/>
              <a:t>organizácia </a:t>
            </a:r>
            <a:r>
              <a:rPr lang="sk-SK" b="1" dirty="0" smtClean="0"/>
              <a:t>Slovákov v USA</a:t>
            </a:r>
          </a:p>
          <a:p>
            <a:r>
              <a:rPr lang="sk-SK" b="1" dirty="0" smtClean="0"/>
              <a:t>cieľom</a:t>
            </a:r>
            <a:r>
              <a:rPr lang="sk-SK" dirty="0" smtClean="0"/>
              <a:t> bolo združovať amerických Slovákov </a:t>
            </a:r>
            <a:r>
              <a:rPr lang="sk-SK" dirty="0" smtClean="0"/>
              <a:t>a </a:t>
            </a:r>
            <a:r>
              <a:rPr lang="sk-SK" dirty="0" smtClean="0"/>
              <a:t>podporovať Slovákov v Uhorsku</a:t>
            </a:r>
          </a:p>
          <a:p>
            <a:r>
              <a:rPr lang="sk-SK" b="1" dirty="0" smtClean="0"/>
              <a:t>Zakladatelia: </a:t>
            </a:r>
            <a:r>
              <a:rPr lang="sk-SK" dirty="0" smtClean="0"/>
              <a:t>Štefan </a:t>
            </a:r>
            <a:r>
              <a:rPr lang="sk-SK" dirty="0" err="1" smtClean="0"/>
              <a:t>Furdek</a:t>
            </a:r>
            <a:r>
              <a:rPr lang="sk-SK" dirty="0" smtClean="0"/>
              <a:t>, Pavol </a:t>
            </a:r>
            <a:r>
              <a:rPr lang="sk-SK" dirty="0" err="1" smtClean="0"/>
              <a:t>Rovnianek</a:t>
            </a:r>
            <a:r>
              <a:rPr lang="sk-SK" dirty="0" smtClean="0"/>
              <a:t>, </a:t>
            </a:r>
          </a:p>
          <a:p>
            <a:pPr>
              <a:buNone/>
            </a:pPr>
            <a:r>
              <a:rPr lang="sk-SK" dirty="0" smtClean="0"/>
              <a:t>			</a:t>
            </a:r>
            <a:r>
              <a:rPr lang="sk-SK" dirty="0" smtClean="0"/>
              <a:t>      </a:t>
            </a:r>
            <a:r>
              <a:rPr lang="sk-SK" dirty="0" smtClean="0"/>
              <a:t>Albert </a:t>
            </a:r>
            <a:r>
              <a:rPr lang="sk-SK" dirty="0" err="1" smtClean="0"/>
              <a:t>Mamatey</a:t>
            </a:r>
            <a:r>
              <a:rPr lang="sk-SK" dirty="0" smtClean="0"/>
              <a:t>, Ignác </a:t>
            </a:r>
            <a:r>
              <a:rPr lang="sk-SK" dirty="0" err="1" smtClean="0"/>
              <a:t>Gessay</a:t>
            </a:r>
            <a:endParaRPr lang="sk-SK" dirty="0" smtClean="0"/>
          </a:p>
          <a:p>
            <a:pPr>
              <a:buNone/>
            </a:pPr>
            <a:endParaRPr lang="sk-SK" dirty="0"/>
          </a:p>
        </p:txBody>
      </p:sp>
      <p:pic>
        <p:nvPicPr>
          <p:cNvPr id="1026" name="Picture 2" descr="Výsledok vyh&amp;lcaron;adávania obrázkov pre dopyt slovenská liga v ameri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1589" y="1"/>
            <a:ext cx="2232410" cy="2143115"/>
          </a:xfrm>
          <a:prstGeom prst="rect">
            <a:avLst/>
          </a:prstGeom>
          <a:noFill/>
        </p:spPr>
      </p:pic>
      <p:pic>
        <p:nvPicPr>
          <p:cNvPr id="1028" name="Picture 4" descr="Súvisiaci obráz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999334"/>
            <a:ext cx="2000264" cy="2806928"/>
          </a:xfrm>
          <a:prstGeom prst="rect">
            <a:avLst/>
          </a:prstGeom>
          <a:noFill/>
        </p:spPr>
      </p:pic>
      <p:pic>
        <p:nvPicPr>
          <p:cNvPr id="1032" name="Picture 8" descr="Výsledok vyh&amp;lcaron;adávania obrázkov pre dopyt slovenská liga v amerike pavol rovniane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4642250"/>
            <a:ext cx="1571636" cy="2215749"/>
          </a:xfrm>
          <a:prstGeom prst="rect">
            <a:avLst/>
          </a:prstGeom>
          <a:noFill/>
        </p:spPr>
      </p:pic>
      <p:pic>
        <p:nvPicPr>
          <p:cNvPr id="1034" name="Picture 10" descr="Výsledok vyh&amp;lcaron;adávania obrázkov pre dopyt slovenská liga v amerike albert mamate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4600792"/>
            <a:ext cx="1643074" cy="2257207"/>
          </a:xfrm>
          <a:prstGeom prst="rect">
            <a:avLst/>
          </a:prstGeom>
          <a:noFill/>
        </p:spPr>
      </p:pic>
      <p:pic>
        <p:nvPicPr>
          <p:cNvPr id="1036" name="Picture 12" descr="Výsledok vyh&amp;lcaron;adávania obrázkov pre dopyt slovenská liga v amerike ignác gessa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4572008"/>
            <a:ext cx="1546855" cy="228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idx="1"/>
          </p:nvPr>
        </p:nvSpPr>
        <p:spPr>
          <a:xfrm>
            <a:off x="1259632" y="2704664"/>
            <a:ext cx="6984776" cy="940360"/>
          </a:xfrm>
        </p:spPr>
        <p:txBody>
          <a:bodyPr/>
          <a:lstStyle/>
          <a:p>
            <a:r>
              <a:rPr lang="sk-SK" sz="2400" dirty="0" smtClean="0">
                <a:hlinkClick r:id="rId2"/>
              </a:rPr>
              <a:t>https://www.youtube.com/watch?v=Z4_s0wvDax4</a:t>
            </a:r>
            <a:endParaRPr lang="sk-SK" sz="2400" dirty="0" smtClean="0">
              <a:hlinkClick r:id="rId3"/>
            </a:endParaRP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10454"/>
          </a:xfrm>
        </p:spPr>
        <p:txBody>
          <a:bodyPr/>
          <a:lstStyle/>
          <a:p>
            <a:pPr algn="ctr"/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Slovenské vysťahovalectvo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692542"/>
          </a:xfrm>
        </p:spPr>
        <p:txBody>
          <a:bodyPr/>
          <a:lstStyle/>
          <a:p>
            <a:r>
              <a:rPr lang="sk-SK" dirty="0" smtClean="0"/>
              <a:t>po </a:t>
            </a:r>
            <a:r>
              <a:rPr lang="sk-SK" dirty="0" smtClean="0"/>
              <a:t>vzniku </a:t>
            </a:r>
            <a:r>
              <a:rPr lang="sk-SK" b="1" dirty="0" smtClean="0"/>
              <a:t>Rakúsko – Uhorska</a:t>
            </a:r>
            <a:r>
              <a:rPr lang="sk-SK" dirty="0" smtClean="0"/>
              <a:t>, uhorská vláda podporovala </a:t>
            </a:r>
            <a:r>
              <a:rPr lang="sk-SK" b="1" dirty="0" smtClean="0">
                <a:solidFill>
                  <a:schemeClr val="accent5">
                    <a:lumMod val="50000"/>
                  </a:schemeClr>
                </a:solidFill>
              </a:rPr>
              <a:t>industrializáciu</a:t>
            </a:r>
          </a:p>
          <a:p>
            <a:r>
              <a:rPr lang="sk-SK" dirty="0" smtClean="0"/>
              <a:t>Uhorsko </a:t>
            </a:r>
            <a:r>
              <a:rPr lang="sk-SK" dirty="0" smtClean="0"/>
              <a:t>výrazne </a:t>
            </a:r>
            <a:r>
              <a:rPr lang="sk-SK" b="1" dirty="0" smtClean="0"/>
              <a:t>zaostávalo</a:t>
            </a:r>
            <a:r>
              <a:rPr lang="sk-SK" dirty="0" smtClean="0"/>
              <a:t> za Rakúskom</a:t>
            </a:r>
          </a:p>
          <a:p>
            <a:r>
              <a:rPr lang="sk-SK" dirty="0" smtClean="0"/>
              <a:t>väčšie pracovné príležitosti ponúkali mestá</a:t>
            </a:r>
          </a:p>
          <a:p>
            <a:r>
              <a:rPr lang="sk-SK" dirty="0" smtClean="0"/>
              <a:t>do Budapešti odchádzali desaťtisíce Slovákov</a:t>
            </a:r>
          </a:p>
          <a:p>
            <a:r>
              <a:rPr lang="sk-SK" dirty="0" smtClean="0"/>
              <a:t>na prelome 19. a 20. storočia vrcholí vysťahovalectvo Slovákov do Ameriky</a:t>
            </a:r>
          </a:p>
          <a:p>
            <a:endParaRPr lang="sk-SK" dirty="0"/>
          </a:p>
        </p:txBody>
      </p:sp>
      <p:pic>
        <p:nvPicPr>
          <p:cNvPr id="8194" name="Picture 2" descr="Výsledok vyh&amp;lcaron;adávania obrázkov pre dopyt slovenské vys&amp;tcaron;ahovalectv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072833"/>
            <a:ext cx="4104456" cy="2785168"/>
          </a:xfrm>
          <a:prstGeom prst="rect">
            <a:avLst/>
          </a:prstGeom>
          <a:noFill/>
        </p:spPr>
      </p:pic>
      <p:pic>
        <p:nvPicPr>
          <p:cNvPr id="8198" name="Picture 6" descr="Súvisiaci obráz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391542"/>
            <a:ext cx="3347864" cy="2466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496944" cy="913304"/>
          </a:xfrm>
        </p:spPr>
        <p:txBody>
          <a:bodyPr>
            <a:normAutofit/>
          </a:bodyPr>
          <a:lstStyle/>
          <a:p>
            <a:pPr algn="ctr"/>
            <a:r>
              <a:rPr lang="sk-SK" sz="4400" b="1" dirty="0" smtClean="0">
                <a:latin typeface="Times New Roman" pitchFamily="18" charset="0"/>
                <a:cs typeface="Times New Roman" pitchFamily="18" charset="0"/>
              </a:rPr>
              <a:t>Industrializácia Slovenska</a:t>
            </a:r>
            <a:endParaRPr lang="sk-SK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28800"/>
            <a:ext cx="8507288" cy="2664296"/>
          </a:xfrm>
        </p:spPr>
        <p:txBody>
          <a:bodyPr/>
          <a:lstStyle/>
          <a:p>
            <a:r>
              <a:rPr lang="sk-SK" dirty="0" smtClean="0"/>
              <a:t>na Slovensku sa </a:t>
            </a:r>
            <a:r>
              <a:rPr lang="sk-SK" b="1" dirty="0" smtClean="0">
                <a:solidFill>
                  <a:srgbClr val="7030A0"/>
                </a:solidFill>
              </a:rPr>
              <a:t>rozvíjalo </a:t>
            </a:r>
            <a:r>
              <a:rPr lang="sk-SK" b="1" dirty="0" smtClean="0">
                <a:solidFill>
                  <a:srgbClr val="7030A0"/>
                </a:solidFill>
              </a:rPr>
              <a:t>poľnohospodárstvo</a:t>
            </a:r>
          </a:p>
          <a:p>
            <a:r>
              <a:rPr lang="sk-SK" b="1" dirty="0" smtClean="0">
                <a:solidFill>
                  <a:srgbClr val="7030A0"/>
                </a:solidFill>
              </a:rPr>
              <a:t>priemysel</a:t>
            </a:r>
            <a:r>
              <a:rPr lang="sk-SK" b="1" dirty="0" smtClean="0"/>
              <a:t> - </a:t>
            </a:r>
            <a:r>
              <a:rPr lang="sk-SK" i="1" dirty="0" smtClean="0"/>
              <a:t>železiarsky</a:t>
            </a:r>
            <a:r>
              <a:rPr lang="sk-SK" i="1" dirty="0" smtClean="0"/>
              <a:t>, potravinársky, papierenský, sklársky, chemický a textilný </a:t>
            </a:r>
            <a:endParaRPr lang="sk-SK" b="1" dirty="0" smtClean="0"/>
          </a:p>
          <a:p>
            <a:r>
              <a:rPr lang="sk-SK" dirty="0" smtClean="0"/>
              <a:t>robotníci za malý plat pracovali 12-14 hodín denne</a:t>
            </a:r>
          </a:p>
          <a:p>
            <a:r>
              <a:rPr lang="sk-SK" dirty="0" smtClean="0"/>
              <a:t>majitelia fabrík využívali aj </a:t>
            </a:r>
            <a:r>
              <a:rPr lang="sk-SK" b="1" dirty="0" smtClean="0"/>
              <a:t>detskú pracovnú silu</a:t>
            </a:r>
            <a:endParaRPr lang="sk-SK" b="1" dirty="0"/>
          </a:p>
        </p:txBody>
      </p:sp>
      <p:pic>
        <p:nvPicPr>
          <p:cNvPr id="5122" name="Picture 2" descr="Výsledok vyh&amp;lcaron;adávania obrázkov pre dopyt industrializácia slovens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066417"/>
            <a:ext cx="4248472" cy="2791584"/>
          </a:xfrm>
          <a:prstGeom prst="rect">
            <a:avLst/>
          </a:prstGeom>
          <a:noFill/>
        </p:spPr>
      </p:pic>
      <p:pic>
        <p:nvPicPr>
          <p:cNvPr id="5126" name="Picture 6" descr="Súvisiaci obráz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77072"/>
            <a:ext cx="4046873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Výsledok vyh&amp;lcaron;adávania obrázkov pre dopyt rozvoj priemyslu na slovensku v 19. st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0"/>
            <a:ext cx="4735112" cy="3284984"/>
          </a:xfrm>
          <a:prstGeom prst="rect">
            <a:avLst/>
          </a:prstGeom>
          <a:noFill/>
        </p:spPr>
      </p:pic>
      <p:pic>
        <p:nvPicPr>
          <p:cNvPr id="23556" name="Picture 4" descr="Súvisiaci obráz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41451"/>
            <a:ext cx="2571768" cy="3616549"/>
          </a:xfrm>
          <a:prstGeom prst="rect">
            <a:avLst/>
          </a:prstGeom>
          <a:noFill/>
        </p:spPr>
      </p:pic>
      <p:pic>
        <p:nvPicPr>
          <p:cNvPr id="23564" name="Picture 12" descr="&amp;zcaron;elezni&amp;ccaron;ná sie&amp;tcaron; na Slovensk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861048"/>
            <a:ext cx="6275495" cy="2610991"/>
          </a:xfrm>
          <a:prstGeom prst="rect">
            <a:avLst/>
          </a:prstGeom>
          <a:noFill/>
        </p:spPr>
      </p:pic>
      <p:pic>
        <p:nvPicPr>
          <p:cNvPr id="23558" name="Picture 6" descr="Súvisiaci obrázo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0"/>
            <a:ext cx="4427984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143000"/>
          </a:xfrm>
        </p:spPr>
        <p:txBody>
          <a:bodyPr/>
          <a:lstStyle/>
          <a:p>
            <a:pPr algn="ctr"/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Industrializácia Slovenska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 </a:t>
            </a:r>
            <a:r>
              <a:rPr lang="sk-SK" dirty="0" smtClean="0"/>
              <a:t>Bratislave vznikli </a:t>
            </a:r>
            <a:r>
              <a:rPr lang="sk-SK" b="1" dirty="0" smtClean="0"/>
              <a:t>moderné podniky</a:t>
            </a:r>
            <a:r>
              <a:rPr lang="sk-SK" dirty="0" smtClean="0"/>
              <a:t>, ktoré sú známe dodnes:</a:t>
            </a:r>
          </a:p>
          <a:p>
            <a:pPr>
              <a:buNone/>
            </a:pPr>
            <a:r>
              <a:rPr lang="sk-SK" b="1" dirty="0" smtClean="0">
                <a:solidFill>
                  <a:schemeClr val="accent5">
                    <a:lumMod val="50000"/>
                  </a:schemeClr>
                </a:solidFill>
              </a:rPr>
              <a:t>    Dynamit </a:t>
            </a:r>
            <a:r>
              <a:rPr lang="sk-SK" b="1" dirty="0" err="1" smtClean="0">
                <a:solidFill>
                  <a:schemeClr val="accent5">
                    <a:lumMod val="50000"/>
                  </a:schemeClr>
                </a:solidFill>
              </a:rPr>
              <a:t>Nobel</a:t>
            </a:r>
            <a:r>
              <a:rPr lang="sk-SK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k-SK" dirty="0" smtClean="0"/>
              <a:t>– továreň na chemikálie a výbušniny</a:t>
            </a:r>
          </a:p>
          <a:p>
            <a:pPr>
              <a:buNone/>
            </a:pPr>
            <a:r>
              <a:rPr lang="sk-SK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k-SK" b="1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sk-SK" b="1" dirty="0" err="1" smtClean="0">
                <a:solidFill>
                  <a:schemeClr val="accent5">
                    <a:lumMod val="50000"/>
                  </a:schemeClr>
                </a:solidFill>
              </a:rPr>
              <a:t>Appolo</a:t>
            </a:r>
            <a:r>
              <a:rPr lang="sk-SK" dirty="0" smtClean="0"/>
              <a:t> </a:t>
            </a:r>
            <a:r>
              <a:rPr lang="sk-SK" dirty="0" smtClean="0"/>
              <a:t>– rafinéria nafty</a:t>
            </a:r>
          </a:p>
          <a:p>
            <a:pPr>
              <a:buNone/>
            </a:pPr>
            <a:r>
              <a:rPr lang="sk-SK" b="1" dirty="0" smtClean="0">
                <a:solidFill>
                  <a:schemeClr val="accent5">
                    <a:lumMod val="50000"/>
                  </a:schemeClr>
                </a:solidFill>
              </a:rPr>
              <a:t>    Matador</a:t>
            </a:r>
            <a:r>
              <a:rPr lang="sk-SK" dirty="0" smtClean="0"/>
              <a:t> </a:t>
            </a:r>
            <a:r>
              <a:rPr lang="sk-SK" dirty="0" smtClean="0"/>
              <a:t>– gumené výrobky</a:t>
            </a:r>
          </a:p>
          <a:p>
            <a:pPr>
              <a:buNone/>
            </a:pPr>
            <a:r>
              <a:rPr lang="sk-SK" dirty="0" smtClean="0"/>
              <a:t>    </a:t>
            </a:r>
            <a:r>
              <a:rPr lang="sk-SK" b="1" dirty="0" smtClean="0">
                <a:solidFill>
                  <a:schemeClr val="accent5">
                    <a:lumMod val="50000"/>
                  </a:schemeClr>
                </a:solidFill>
              </a:rPr>
              <a:t>Patrónka</a:t>
            </a:r>
            <a:r>
              <a:rPr lang="sk-SK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k-SK" dirty="0" smtClean="0"/>
              <a:t>– náboje a zbrane</a:t>
            </a:r>
          </a:p>
          <a:p>
            <a:pPr>
              <a:buNone/>
            </a:pPr>
            <a:r>
              <a:rPr lang="sk-SK" dirty="0" smtClean="0"/>
              <a:t>    </a:t>
            </a:r>
            <a:r>
              <a:rPr lang="sk-SK" b="1" dirty="0" err="1" smtClean="0">
                <a:solidFill>
                  <a:schemeClr val="accent5">
                    <a:lumMod val="50000"/>
                  </a:schemeClr>
                </a:solidFill>
              </a:rPr>
              <a:t>Stollwerck</a:t>
            </a:r>
            <a:r>
              <a:rPr lang="sk-SK" dirty="0" smtClean="0"/>
              <a:t> </a:t>
            </a:r>
            <a:r>
              <a:rPr lang="sk-SK" dirty="0" smtClean="0"/>
              <a:t>(</a:t>
            </a:r>
            <a:r>
              <a:rPr lang="sk-SK" dirty="0" err="1" smtClean="0"/>
              <a:t>Figaro</a:t>
            </a:r>
            <a:r>
              <a:rPr lang="sk-SK" dirty="0" smtClean="0"/>
              <a:t>) - čokoláda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4580" name="Picture 4" descr="Výsledok vyh&amp;lcaron;adávania obrázkov pre dopyt apollo rafine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496"/>
            <a:ext cx="2814550" cy="4000504"/>
          </a:xfrm>
          <a:prstGeom prst="rect">
            <a:avLst/>
          </a:prstGeom>
          <a:noFill/>
        </p:spPr>
      </p:pic>
      <p:pic>
        <p:nvPicPr>
          <p:cNvPr id="24578" name="Picture 2" descr="Výsledok vyh&amp;lcaron;adávania obrázkov pre dopyt dynamit nobel továre&amp;ncaron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05300" cy="3228975"/>
          </a:xfrm>
          <a:prstGeom prst="rect">
            <a:avLst/>
          </a:prstGeom>
          <a:noFill/>
        </p:spPr>
      </p:pic>
      <p:pic>
        <p:nvPicPr>
          <p:cNvPr id="24584" name="Picture 8" descr="Výsledok vyh&amp;lcaron;adávania obrázkov pre dopyt patrón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3048000"/>
            <a:ext cx="3810000" cy="3810000"/>
          </a:xfrm>
          <a:prstGeom prst="rect">
            <a:avLst/>
          </a:prstGeom>
          <a:noFill/>
        </p:spPr>
      </p:pic>
      <p:pic>
        <p:nvPicPr>
          <p:cNvPr id="24586" name="Picture 10" descr="Výsledok vyh&amp;lcaron;adávania obrázkov pre dopyt stollwerck presporska tovaren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62677" y="-24"/>
            <a:ext cx="4981353" cy="3071834"/>
          </a:xfrm>
          <a:prstGeom prst="rect">
            <a:avLst/>
          </a:prstGeom>
          <a:noFill/>
        </p:spPr>
      </p:pic>
      <p:pic>
        <p:nvPicPr>
          <p:cNvPr id="24588" name="Picture 12" descr="https://upload.wikimedia.org/wikipedia/commons/thumb/9/9c/Stollwerck_Werbung_1896.jpg/220px-Stollwerck_Werbung_189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2996871"/>
            <a:ext cx="2483768" cy="3861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840726"/>
          </a:xfrm>
        </p:spPr>
        <p:txBody>
          <a:bodyPr/>
          <a:lstStyle/>
          <a:p>
            <a:pPr algn="ctr"/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Za prácou do sveta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40560"/>
          </a:xfrm>
        </p:spPr>
        <p:txBody>
          <a:bodyPr>
            <a:normAutofit/>
          </a:bodyPr>
          <a:lstStyle/>
          <a:p>
            <a:r>
              <a:rPr lang="sk-SK" dirty="0" smtClean="0"/>
              <a:t>zhoršujúca sa hospodárska situácia nútila ľudí hľadať si prácu </a:t>
            </a:r>
            <a:r>
              <a:rPr lang="sk-SK" b="1" dirty="0" smtClean="0"/>
              <a:t>za hranicami</a:t>
            </a:r>
          </a:p>
          <a:p>
            <a:r>
              <a:rPr lang="sk-SK" dirty="0" smtClean="0"/>
              <a:t>koniec 19. st. vysťahovalectvo do </a:t>
            </a:r>
            <a:r>
              <a:rPr lang="sk-SK" b="1" dirty="0" smtClean="0">
                <a:solidFill>
                  <a:srgbClr val="C00000"/>
                </a:solidFill>
              </a:rPr>
              <a:t>USA</a:t>
            </a:r>
            <a:r>
              <a:rPr lang="sk-SK" dirty="0" smtClean="0"/>
              <a:t> za prácou nadobudlo masový charakter (celé rodiny)</a:t>
            </a:r>
          </a:p>
          <a:p>
            <a:r>
              <a:rPr lang="sk-SK" dirty="0" smtClean="0"/>
              <a:t>do 1. svetovej vojny sa vysťahovalo asi </a:t>
            </a:r>
            <a:r>
              <a:rPr lang="sk-SK" b="1" dirty="0" smtClean="0"/>
              <a:t>pol milióna </a:t>
            </a:r>
            <a:r>
              <a:rPr lang="sk-SK" dirty="0" smtClean="0"/>
              <a:t>ľudí</a:t>
            </a:r>
          </a:p>
          <a:p>
            <a:r>
              <a:rPr lang="sk-SK" dirty="0" smtClean="0"/>
              <a:t>najviac ľudí odišlo zo </a:t>
            </a:r>
            <a:r>
              <a:rPr lang="sk-SK" b="1" dirty="0" smtClean="0">
                <a:solidFill>
                  <a:srgbClr val="0070C0"/>
                </a:solidFill>
              </a:rPr>
              <a:t>Šariša, Spiša, Zemplína, Oravy </a:t>
            </a:r>
            <a:r>
              <a:rPr lang="sk-SK" dirty="0" smtClean="0"/>
              <a:t>a </a:t>
            </a:r>
            <a:r>
              <a:rPr lang="sk-SK" b="1" dirty="0" smtClean="0">
                <a:solidFill>
                  <a:srgbClr val="0070C0"/>
                </a:solidFill>
              </a:rPr>
              <a:t>Kysúc</a:t>
            </a:r>
          </a:p>
          <a:p>
            <a:r>
              <a:rPr lang="sk-SK" dirty="0" smtClean="0"/>
              <a:t>usádzali </a:t>
            </a:r>
            <a:r>
              <a:rPr lang="sk-SK" dirty="0" smtClean="0"/>
              <a:t>sa </a:t>
            </a:r>
            <a:r>
              <a:rPr lang="sk-SK" b="1" dirty="0" smtClean="0">
                <a:solidFill>
                  <a:srgbClr val="C00000"/>
                </a:solidFill>
              </a:rPr>
              <a:t>na pobreží USA </a:t>
            </a:r>
            <a:r>
              <a:rPr lang="sk-SK" dirty="0" smtClean="0"/>
              <a:t>a v</a:t>
            </a:r>
            <a:r>
              <a:rPr lang="sk-SK" b="1" dirty="0" smtClean="0">
                <a:solidFill>
                  <a:srgbClr val="C00000"/>
                </a:solidFill>
              </a:rPr>
              <a:t> Kanade</a:t>
            </a:r>
          </a:p>
          <a:p>
            <a:r>
              <a:rPr lang="sk-SK" dirty="0" smtClean="0"/>
              <a:t>pracovali v baniach, </a:t>
            </a:r>
            <a:r>
              <a:rPr lang="sk-SK" dirty="0" smtClean="0"/>
              <a:t>oceliarňach</a:t>
            </a:r>
          </a:p>
          <a:p>
            <a:r>
              <a:rPr lang="sk-SK" dirty="0" smtClean="0"/>
              <a:t>vykonávali </a:t>
            </a:r>
            <a:r>
              <a:rPr lang="sk-SK" dirty="0" smtClean="0"/>
              <a:t>drevorubačské práce</a:t>
            </a:r>
          </a:p>
          <a:p>
            <a:r>
              <a:rPr lang="sk-SK" dirty="0" smtClean="0"/>
              <a:t>sťahovali sa aj – </a:t>
            </a:r>
            <a:r>
              <a:rPr lang="sk-SK" b="1" dirty="0" smtClean="0"/>
              <a:t>Taliani, Íri, Poliaci, Česi </a:t>
            </a:r>
            <a:r>
              <a:rPr lang="sk-SK" dirty="0" smtClean="0"/>
              <a:t>a iní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5602" name="Picture 2" descr="Výsledok vyh&amp;lcaron;adávania obrázkov pre dopyt slováci v amerike pracovali v oceliarnia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</p:spPr>
      </p:pic>
      <p:pic>
        <p:nvPicPr>
          <p:cNvPr id="25604" name="Picture 4" descr="Drina: Slováci robili vo fabrikách, v oceliar&amp;ncaron;ach a uho&amp;lcaron;ných baniach ako najlacnejšia pracovná sila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1080"/>
            <a:ext cx="5072066" cy="3536920"/>
          </a:xfrm>
          <a:prstGeom prst="rect">
            <a:avLst/>
          </a:prstGeom>
          <a:noFill/>
        </p:spPr>
      </p:pic>
      <p:sp>
        <p:nvSpPr>
          <p:cNvPr id="25606" name="AutoShape 6" descr="Výsledok vyh&amp;lcaron;adávania obrázkov pre dopyt slováci v amerike pracovali v baniach"/>
          <p:cNvSpPr>
            <a:spLocks noChangeAspect="1" noChangeArrowheads="1"/>
          </p:cNvSpPr>
          <p:nvPr/>
        </p:nvSpPr>
        <p:spPr bwMode="auto">
          <a:xfrm>
            <a:off x="155575" y="-1516063"/>
            <a:ext cx="4305300" cy="3171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5608" name="Picture 8" descr="Výsledok vyh&amp;lcaron;adávania obrázkov pre dopyt slováci v amerike pracovali v bania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85728"/>
            <a:ext cx="4305300" cy="3171826"/>
          </a:xfrm>
          <a:prstGeom prst="rect">
            <a:avLst/>
          </a:prstGeom>
          <a:noFill/>
        </p:spPr>
      </p:pic>
      <p:pic>
        <p:nvPicPr>
          <p:cNvPr id="25610" name="Picture 10" descr="Výsledok vyh&amp;lcaron;adávania obrázkov pre dopyt slováci v amerike pracovali v bania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485935"/>
            <a:ext cx="4252662" cy="3443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96710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Život v cudzom svete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1556792"/>
            <a:ext cx="8472518" cy="4767808"/>
          </a:xfrm>
        </p:spPr>
        <p:txBody>
          <a:bodyPr/>
          <a:lstStyle/>
          <a:p>
            <a:r>
              <a:rPr lang="sk-SK" dirty="0" smtClean="0"/>
              <a:t>Slováci si vytvárali </a:t>
            </a:r>
            <a:r>
              <a:rPr lang="sk-SK" b="1" dirty="0" smtClean="0">
                <a:solidFill>
                  <a:srgbClr val="7030A0"/>
                </a:solidFill>
              </a:rPr>
              <a:t>komunity</a:t>
            </a:r>
            <a:r>
              <a:rPr lang="sk-SK" dirty="0" smtClean="0"/>
              <a:t> – podporné a cirkevné spoločenstvá</a:t>
            </a:r>
          </a:p>
          <a:p>
            <a:r>
              <a:rPr lang="sk-SK" dirty="0" smtClean="0"/>
              <a:t>stretávali sa na </a:t>
            </a:r>
            <a:r>
              <a:rPr lang="sk-SK" b="1" dirty="0" smtClean="0"/>
              <a:t>farách</a:t>
            </a:r>
            <a:r>
              <a:rPr lang="sk-SK" dirty="0" smtClean="0"/>
              <a:t>, neskôr si stavali </a:t>
            </a:r>
            <a:r>
              <a:rPr lang="sk-SK" b="1" dirty="0" smtClean="0"/>
              <a:t>budovy </a:t>
            </a:r>
            <a:r>
              <a:rPr lang="sk-SK" dirty="0" smtClean="0"/>
              <a:t>a </a:t>
            </a:r>
            <a:r>
              <a:rPr lang="sk-SK" b="1" dirty="0" smtClean="0"/>
              <a:t>školy</a:t>
            </a:r>
          </a:p>
          <a:p>
            <a:r>
              <a:rPr lang="sk-SK" dirty="0" smtClean="0"/>
              <a:t>vydávali </a:t>
            </a:r>
            <a:r>
              <a:rPr lang="sk-SK" b="1" dirty="0" smtClean="0">
                <a:solidFill>
                  <a:srgbClr val="C00000"/>
                </a:solidFill>
              </a:rPr>
              <a:t>slovenské noviny </a:t>
            </a:r>
            <a:r>
              <a:rPr lang="sk-SK" dirty="0" smtClean="0"/>
              <a:t>(nemali cenzúru)</a:t>
            </a:r>
          </a:p>
          <a:p>
            <a:r>
              <a:rPr lang="sk-SK" dirty="0" smtClean="0"/>
              <a:t>podporovali Slovákov v Uhorsku, upozorňovali svet na ich nepriaznivú situáciu</a:t>
            </a:r>
          </a:p>
          <a:p>
            <a:r>
              <a:rPr lang="sk-SK" dirty="0" smtClean="0"/>
              <a:t>koncom 19. storočia založili </a:t>
            </a:r>
            <a:r>
              <a:rPr lang="sk-SK" b="1" dirty="0" smtClean="0">
                <a:solidFill>
                  <a:srgbClr val="002060"/>
                </a:solidFill>
              </a:rPr>
              <a:t>Maticu slovenskú </a:t>
            </a:r>
            <a:endParaRPr lang="sk-SK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sk-SK" b="1" dirty="0" smtClean="0">
                <a:solidFill>
                  <a:srgbClr val="002060"/>
                </a:solidFill>
              </a:rPr>
              <a:t> </a:t>
            </a:r>
            <a:r>
              <a:rPr lang="sk-SK" b="1" dirty="0" smtClean="0">
                <a:solidFill>
                  <a:srgbClr val="002060"/>
                </a:solidFill>
              </a:rPr>
              <a:t>   </a:t>
            </a:r>
            <a:r>
              <a:rPr lang="sk-SK" dirty="0" smtClean="0"/>
              <a:t>v </a:t>
            </a:r>
            <a:r>
              <a:rPr lang="sk-SK" dirty="0" smtClean="0"/>
              <a:t>Amerike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307</TotalTime>
  <Words>292</Words>
  <Application>Microsoft Office PowerPoint</Application>
  <PresentationFormat>Předvádění na obrazovce (4:3)</PresentationFormat>
  <Paragraphs>43</Paragraphs>
  <Slides>12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Tok</vt:lpstr>
      <vt:lpstr>Slovenské vysťahovalectvo</vt:lpstr>
      <vt:lpstr>Slovenské vysťahovalectvo</vt:lpstr>
      <vt:lpstr>Industrializácia Slovenska</vt:lpstr>
      <vt:lpstr>Snímek 4</vt:lpstr>
      <vt:lpstr>Industrializácia Slovenska</vt:lpstr>
      <vt:lpstr>Snímek 6</vt:lpstr>
      <vt:lpstr>Za prácou do sveta</vt:lpstr>
      <vt:lpstr>Snímek 8</vt:lpstr>
      <vt:lpstr>Život v cudzom svete</vt:lpstr>
      <vt:lpstr>Snímek 10</vt:lpstr>
      <vt:lpstr>Slovenská liga</vt:lpstr>
      <vt:lpstr>Snímek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darius</dc:creator>
  <cp:lastModifiedBy>Milan</cp:lastModifiedBy>
  <cp:revision>35</cp:revision>
  <dcterms:created xsi:type="dcterms:W3CDTF">2017-04-11T12:15:14Z</dcterms:created>
  <dcterms:modified xsi:type="dcterms:W3CDTF">2020-03-04T15:12:59Z</dcterms:modified>
</cp:coreProperties>
</file>