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3" r:id="rId4"/>
    <p:sldId id="270" r:id="rId5"/>
    <p:sldId id="267" r:id="rId6"/>
    <p:sldId id="276" r:id="rId7"/>
    <p:sldId id="260" r:id="rId8"/>
    <p:sldId id="283" r:id="rId9"/>
    <p:sldId id="259" r:id="rId10"/>
    <p:sldId id="284" r:id="rId11"/>
    <p:sldId id="280" r:id="rId12"/>
    <p:sldId id="281" r:id="rId13"/>
    <p:sldId id="282" r:id="rId14"/>
    <p:sldId id="285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80D"/>
    <a:srgbClr val="87CB3D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24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041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4858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4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3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8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93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77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1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8248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9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4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3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7682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3619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155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983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727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959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196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/>
            </a:gs>
            <a:gs pos="64000">
              <a:srgbClr val="87CB3D"/>
            </a:gs>
            <a:gs pos="86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178C8-9CEE-4576-B07D-45478E129B1E}" type="datetimeFigureOut">
              <a:rPr lang="sk-SK" smtClean="0"/>
              <a:pPr/>
              <a:t>22. 4. 2020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23BA8-068B-41DF-A951-AD2B90569BF4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38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901C-27D6-49C3-87C8-ABFB95CB8BD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22. 4. 2020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A8E85-ED63-4048-9EA0-041BE4136C3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4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61.png"/><Relationship Id="rId3" Type="http://schemas.microsoft.com/office/2007/relationships/media" Target="../media/media1.wav"/><Relationship Id="rId7" Type="http://schemas.microsoft.com/office/2007/relationships/media" Target="../media/media8.mp3"/><Relationship Id="rId12" Type="http://schemas.openxmlformats.org/officeDocument/2006/relationships/image" Target="../media/image6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6.wav"/><Relationship Id="rId11" Type="http://schemas.openxmlformats.org/officeDocument/2006/relationships/image" Target="../media/image59.png"/><Relationship Id="rId5" Type="http://schemas.microsoft.com/office/2007/relationships/media" Target="../media/media6.wav"/><Relationship Id="rId10" Type="http://schemas.openxmlformats.org/officeDocument/2006/relationships/image" Target="../media/image8.png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6.png"/><Relationship Id="rId3" Type="http://schemas.microsoft.com/office/2007/relationships/media" Target="../media/media9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8.mp3"/><Relationship Id="rId11" Type="http://schemas.openxmlformats.org/officeDocument/2006/relationships/image" Target="../media/image64.png"/><Relationship Id="rId5" Type="http://schemas.microsoft.com/office/2007/relationships/media" Target="../media/media8.mp3"/><Relationship Id="rId10" Type="http://schemas.openxmlformats.org/officeDocument/2006/relationships/image" Target="../media/image63.png"/><Relationship Id="rId4" Type="http://schemas.openxmlformats.org/officeDocument/2006/relationships/audio" Target="../media/media9.wav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46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7.wav"/><Relationship Id="rId18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45.png"/><Relationship Id="rId7" Type="http://schemas.microsoft.com/office/2007/relationships/media" Target="../media/media6.wav"/><Relationship Id="rId12" Type="http://schemas.openxmlformats.org/officeDocument/2006/relationships/audio" Target="../media/media5.mp3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audio" Target="../media/media1.wav"/><Relationship Id="rId11" Type="http://schemas.microsoft.com/office/2007/relationships/media" Target="../media/media5.mp3"/><Relationship Id="rId24" Type="http://schemas.openxmlformats.org/officeDocument/2006/relationships/image" Target="../media/image40.png"/><Relationship Id="rId5" Type="http://schemas.microsoft.com/office/2007/relationships/media" Target="../media/media1.wav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47.png"/><Relationship Id="rId10" Type="http://schemas.openxmlformats.org/officeDocument/2006/relationships/audio" Target="../media/media4.wav"/><Relationship Id="rId19" Type="http://schemas.openxmlformats.org/officeDocument/2006/relationships/image" Target="../media/image43.png"/><Relationship Id="rId4" Type="http://schemas.openxmlformats.org/officeDocument/2006/relationships/audio" Target="../media/media3.wav"/><Relationship Id="rId9" Type="http://schemas.microsoft.com/office/2007/relationships/media" Target="../media/media4.wav"/><Relationship Id="rId14" Type="http://schemas.openxmlformats.org/officeDocument/2006/relationships/audio" Target="../media/media7.wav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0616" y="111893"/>
            <a:ext cx="12010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Jedno dievčatko malo malé mačiatko. S mačiatkom sa hralo a kŕmilo ho mliečkom. Raz ráno však dievčatko zabudlo mačiatku naliať do misky mlieka.</a:t>
            </a:r>
          </a:p>
          <a:p>
            <a:r>
              <a:rPr lang="sk-SK" b="1" dirty="0" smtClean="0"/>
              <a:t>Mačiatko bolo hladné a chcelo sa mu piť. Chcelo poprosiť, aby mu dievčatko nalialo mliečka, no zabudlo, ako mačiatka prosia. Ako tak behalo smutné po dvore, stretávalo rôzne zvieratá.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8154" y="1413593"/>
            <a:ext cx="2621507" cy="426147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2626802"/>
            <a:ext cx="3048264" cy="304826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282" y="5258981"/>
            <a:ext cx="3005588" cy="12497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02741" y="1347232"/>
            <a:ext cx="3005588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36605" y="1581664"/>
            <a:ext cx="2693773" cy="1795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2.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807308" y="502508"/>
            <a:ext cx="2662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4"/>
                </a:solidFill>
              </a:rPr>
              <a:t>Počúvaj zvuky.</a:t>
            </a:r>
          </a:p>
          <a:p>
            <a:r>
              <a:rPr lang="sk-SK" b="1" dirty="0" smtClean="0">
                <a:solidFill>
                  <a:schemeClr val="accent4"/>
                </a:solidFill>
              </a:rPr>
              <a:t>Klikni na okienko 1.........</a:t>
            </a:r>
          </a:p>
          <a:p>
            <a:r>
              <a:rPr lang="sk-SK" b="1" dirty="0" smtClean="0">
                <a:solidFill>
                  <a:schemeClr val="accent4"/>
                </a:solidFill>
              </a:rPr>
              <a:t>Priraď zviera podľa zvuku.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36605" y="158166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</a:t>
            </a:r>
            <a:endParaRPr lang="sk-SK" b="1" dirty="0"/>
          </a:p>
        </p:txBody>
      </p:sp>
      <p:pic>
        <p:nvPicPr>
          <p:cNvPr id="5" name="114_pes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23492" y="2053281"/>
            <a:ext cx="609600" cy="6096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4658" y="4326924"/>
            <a:ext cx="2073870" cy="169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bdĺžnik 7"/>
          <p:cNvSpPr/>
          <p:nvPr/>
        </p:nvSpPr>
        <p:spPr>
          <a:xfrm>
            <a:off x="3539879" y="1572117"/>
            <a:ext cx="2817341" cy="1805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9" name="642_krava[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643749" y="1950997"/>
            <a:ext cx="609600" cy="60960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3539879" y="16002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2.</a:t>
            </a:r>
            <a:endParaRPr lang="sk-SK" b="1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13185" y="4958887"/>
            <a:ext cx="2037475" cy="1641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bdĺžnik 11"/>
          <p:cNvSpPr/>
          <p:nvPr/>
        </p:nvSpPr>
        <p:spPr>
          <a:xfrm>
            <a:off x="6705599" y="1581663"/>
            <a:ext cx="2669059" cy="1795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3" name="644_sliepka[1]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735328" y="2048507"/>
            <a:ext cx="609600" cy="60960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6766721" y="16791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</a:t>
            </a:r>
            <a:endParaRPr lang="sk-SK" b="1" dirty="0"/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4018" y="5008419"/>
            <a:ext cx="2111764" cy="1513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Obdĺžnik 15"/>
          <p:cNvSpPr/>
          <p:nvPr/>
        </p:nvSpPr>
        <p:spPr>
          <a:xfrm>
            <a:off x="9506465" y="1572117"/>
            <a:ext cx="2545491" cy="1805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9624477" y="16791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4.</a:t>
            </a:r>
            <a:endParaRPr lang="sk-SK" b="1" dirty="0"/>
          </a:p>
        </p:txBody>
      </p:sp>
      <p:pic>
        <p:nvPicPr>
          <p:cNvPr id="18" name="11- Medveď hnedý (Ursus arcto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540312" y="2154198"/>
            <a:ext cx="609600" cy="60960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0378" y="4165429"/>
            <a:ext cx="1903257" cy="1528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34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9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81233" y="60580"/>
            <a:ext cx="4967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b="1" dirty="0" smtClean="0">
              <a:solidFill>
                <a:schemeClr val="accent4"/>
              </a:solidFill>
            </a:endParaRPr>
          </a:p>
          <a:p>
            <a:r>
              <a:rPr lang="sk-SK" b="1" dirty="0" smtClean="0">
                <a:solidFill>
                  <a:schemeClr val="accent4"/>
                </a:solidFill>
              </a:rPr>
              <a:t>Počúvaj a priraď podľa zvuku mláďa k jeho mame.</a:t>
            </a:r>
            <a:endParaRPr lang="sk-SK" b="1" dirty="0">
              <a:solidFill>
                <a:schemeClr val="accent4"/>
              </a:solidFill>
            </a:endParaRPr>
          </a:p>
        </p:txBody>
      </p:sp>
      <p:pic>
        <p:nvPicPr>
          <p:cNvPr id="3" name="643_prasa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351004" y="2737021"/>
            <a:ext cx="609600" cy="609600"/>
          </a:xfrm>
          <a:prstGeom prst="rect">
            <a:avLst/>
          </a:prstGeom>
        </p:spPr>
      </p:pic>
      <p:pic>
        <p:nvPicPr>
          <p:cNvPr id="4100" name="Picture 4" descr="http://pngimg.com/upload/small/pig_PNG22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77" y="568411"/>
            <a:ext cx="1534687" cy="166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zootechnology.com.ua/middleware/filemanager/userfiles/0090cop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66" y="4120978"/>
            <a:ext cx="4115487" cy="24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freepngimg.com/download/duck/15-white-duck-png-im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54" y="1606538"/>
            <a:ext cx="2052813" cy="22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pngimg.com/upload/duck_PNG50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1" y="3705685"/>
            <a:ext cx="1221724" cy="16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40_kacica[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46204" y="1379663"/>
            <a:ext cx="609600" cy="609600"/>
          </a:xfrm>
          <a:prstGeom prst="rect">
            <a:avLst/>
          </a:prstGeom>
        </p:spPr>
      </p:pic>
      <p:pic>
        <p:nvPicPr>
          <p:cNvPr id="5" name="11- Medveď hnedý (Ursus arctos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408842" y="1989263"/>
            <a:ext cx="609600" cy="609600"/>
          </a:xfrm>
          <a:prstGeom prst="rect">
            <a:avLst/>
          </a:prstGeom>
        </p:spPr>
      </p:pic>
      <p:pic>
        <p:nvPicPr>
          <p:cNvPr id="4110" name="Picture 14" descr="https://s23.postimg.org/ncni4yfdn/1353253130_3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18" y="3944367"/>
            <a:ext cx="3353511" cy="26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-media-cache-ak0.pinimg.com/originals/d2/b9/d5/d2b9d514844692980a280bc47cdae67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4" y="35685"/>
            <a:ext cx="1564570" cy="314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76865" y="469557"/>
            <a:ext cx="6176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4"/>
                </a:solidFill>
              </a:rPr>
              <a:t>Vyber zviera, ktoré dokáže zdolať parkúr (preskočiť prekážku ) .</a:t>
            </a:r>
          </a:p>
          <a:p>
            <a:r>
              <a:rPr lang="sk-SK" b="1" dirty="0" smtClean="0">
                <a:solidFill>
                  <a:schemeClr val="accent4"/>
                </a:solidFill>
              </a:rPr>
              <a:t>Vyber zviera, ktoré dokáže lietať.</a:t>
            </a:r>
          </a:p>
          <a:p>
            <a:r>
              <a:rPr lang="sk-SK" b="1" dirty="0" smtClean="0">
                <a:solidFill>
                  <a:schemeClr val="accent4"/>
                </a:solidFill>
              </a:rPr>
              <a:t>Vyber zviera, ktoré môžeme chovať v byte.</a:t>
            </a:r>
            <a:endParaRPr lang="sk-SK" b="1" dirty="0">
              <a:solidFill>
                <a:schemeClr val="accent4"/>
              </a:solidFill>
            </a:endParaRPr>
          </a:p>
        </p:txBody>
      </p:sp>
      <p:pic>
        <p:nvPicPr>
          <p:cNvPr id="3074" name="Picture 2" descr="http://bsccongress.com/im1/running-brown-horse-clip-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61" y="1248461"/>
            <a:ext cx="28479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ime2draw.com/wp-content/uploads/gen/Goose-Bird-Drawing-Tutorial-step-10-31auvnl6a2w0k3e38q2r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80" y="3978574"/>
            <a:ext cx="14287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lipartix.com/wp-content/uploads/2016/04/Free-turtle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06" y="5016844"/>
            <a:ext cx="2033595" cy="10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6283" y="4858526"/>
            <a:ext cx="1579001" cy="1572904"/>
          </a:xfrm>
          <a:prstGeom prst="rect">
            <a:avLst/>
          </a:prstGeom>
        </p:spPr>
      </p:pic>
      <p:pic>
        <p:nvPicPr>
          <p:cNvPr id="3080" name="Picture 8" descr="http://www.clipartkid.com/images/746/guinea-pig-graphics-and-animated-gifs-guinea-pig-t0sH2k-clipar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74" y="2657718"/>
            <a:ext cx="995719" cy="9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opentextbc.ca/abealf2/wp-content/uploads/sites/84/2015/07/goa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8" y="1392887"/>
            <a:ext cx="2786455" cy="229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2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-11136" y="19591"/>
            <a:ext cx="12192000" cy="325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3" name="Šípka doprava 2"/>
          <p:cNvSpPr/>
          <p:nvPr/>
        </p:nvSpPr>
        <p:spPr>
          <a:xfrm>
            <a:off x="129071" y="46641"/>
            <a:ext cx="675549" cy="22720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smtClean="0">
                <a:solidFill>
                  <a:prstClr val="black"/>
                </a:solidFill>
              </a:rPr>
              <a:t>ŠTART</a:t>
            </a:r>
            <a:endParaRPr lang="sk-SK" sz="800" b="1" dirty="0">
              <a:solidFill>
                <a:prstClr val="black"/>
              </a:solidFill>
            </a:endParaRPr>
          </a:p>
        </p:txBody>
      </p:sp>
      <p:sp>
        <p:nvSpPr>
          <p:cNvPr id="20" name="Šípka doľava 19"/>
          <p:cNvSpPr/>
          <p:nvPr/>
        </p:nvSpPr>
        <p:spPr>
          <a:xfrm>
            <a:off x="11054569" y="1917765"/>
            <a:ext cx="527221" cy="200744"/>
          </a:xfrm>
          <a:prstGeom prst="lef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44" name="Obdĺžnik 43"/>
          <p:cNvSpPr/>
          <p:nvPr/>
        </p:nvSpPr>
        <p:spPr>
          <a:xfrm>
            <a:off x="1724602" y="348296"/>
            <a:ext cx="373620" cy="64742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56" name="Šípka doľava 55"/>
          <p:cNvSpPr/>
          <p:nvPr/>
        </p:nvSpPr>
        <p:spPr>
          <a:xfrm>
            <a:off x="10871936" y="1900581"/>
            <a:ext cx="844659" cy="2355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79" name="Šípka doprava 1078"/>
          <p:cNvSpPr/>
          <p:nvPr/>
        </p:nvSpPr>
        <p:spPr>
          <a:xfrm>
            <a:off x="590861" y="1886609"/>
            <a:ext cx="944044" cy="18231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80" name="Šípka doprava 1079"/>
          <p:cNvSpPr/>
          <p:nvPr/>
        </p:nvSpPr>
        <p:spPr>
          <a:xfrm>
            <a:off x="1156647" y="76251"/>
            <a:ext cx="429562" cy="184387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82" name="Šípka nadol 1081"/>
          <p:cNvSpPr/>
          <p:nvPr/>
        </p:nvSpPr>
        <p:spPr>
          <a:xfrm>
            <a:off x="2434192" y="28830"/>
            <a:ext cx="149388" cy="307517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pic>
        <p:nvPicPr>
          <p:cNvPr id="1083" name="Obrázok 108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7244" y="83607"/>
            <a:ext cx="451143" cy="219475"/>
          </a:xfrm>
          <a:prstGeom prst="rect">
            <a:avLst/>
          </a:prstGeom>
        </p:spPr>
      </p:pic>
      <p:pic>
        <p:nvPicPr>
          <p:cNvPr id="1088" name="Obrázok 108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1972" y="19591"/>
            <a:ext cx="182896" cy="323116"/>
          </a:xfrm>
          <a:prstGeom prst="rect">
            <a:avLst/>
          </a:prstGeom>
        </p:spPr>
      </p:pic>
      <p:pic>
        <p:nvPicPr>
          <p:cNvPr id="1089" name="Obrázok 108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8985" y="58706"/>
            <a:ext cx="451143" cy="219475"/>
          </a:xfrm>
          <a:prstGeom prst="rect">
            <a:avLst/>
          </a:prstGeom>
        </p:spPr>
      </p:pic>
      <p:sp>
        <p:nvSpPr>
          <p:cNvPr id="1091" name="Obdĺžnik 1090"/>
          <p:cNvSpPr/>
          <p:nvPr/>
        </p:nvSpPr>
        <p:spPr>
          <a:xfrm>
            <a:off x="10832" y="1811472"/>
            <a:ext cx="12181167" cy="329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2" name="Obdĺžnik 1091"/>
          <p:cNvSpPr/>
          <p:nvPr/>
        </p:nvSpPr>
        <p:spPr>
          <a:xfrm>
            <a:off x="8912" y="3481934"/>
            <a:ext cx="12171952" cy="351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3" name="Obdĺžnik 1092"/>
          <p:cNvSpPr/>
          <p:nvPr/>
        </p:nvSpPr>
        <p:spPr>
          <a:xfrm>
            <a:off x="8912" y="5159305"/>
            <a:ext cx="12171952" cy="33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4" name="Obdĺžnik 1093"/>
          <p:cNvSpPr/>
          <p:nvPr/>
        </p:nvSpPr>
        <p:spPr>
          <a:xfrm>
            <a:off x="4046925" y="348296"/>
            <a:ext cx="369554" cy="6509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5" name="Obdĺžnik 1094"/>
          <p:cNvSpPr/>
          <p:nvPr/>
        </p:nvSpPr>
        <p:spPr>
          <a:xfrm>
            <a:off x="6195744" y="354076"/>
            <a:ext cx="320409" cy="53495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7" name="Obdĺžnik 1096"/>
          <p:cNvSpPr/>
          <p:nvPr/>
        </p:nvSpPr>
        <p:spPr>
          <a:xfrm>
            <a:off x="8248740" y="353794"/>
            <a:ext cx="336529" cy="6517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8" name="Obdĺžnik 1097"/>
          <p:cNvSpPr/>
          <p:nvPr/>
        </p:nvSpPr>
        <p:spPr>
          <a:xfrm>
            <a:off x="10223461" y="332477"/>
            <a:ext cx="371266" cy="6538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99" name="Šípka doprava 1098"/>
          <p:cNvSpPr/>
          <p:nvPr/>
        </p:nvSpPr>
        <p:spPr>
          <a:xfrm>
            <a:off x="1080772" y="1843001"/>
            <a:ext cx="877112" cy="29170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sp>
        <p:nvSpPr>
          <p:cNvPr id="1067" name="Šípka doľava 1066"/>
          <p:cNvSpPr/>
          <p:nvPr/>
        </p:nvSpPr>
        <p:spPr>
          <a:xfrm>
            <a:off x="10108171" y="122535"/>
            <a:ext cx="427759" cy="175715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prstClr val="white"/>
              </a:solidFill>
            </a:endParaRPr>
          </a:p>
        </p:txBody>
      </p:sp>
      <p:pic>
        <p:nvPicPr>
          <p:cNvPr id="1074" name="Obrázok 107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14636" y="99276"/>
            <a:ext cx="445047" cy="2072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0626" y="420724"/>
            <a:ext cx="1468996" cy="128558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2233" y="5493721"/>
            <a:ext cx="847932" cy="137744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93263" y="5941792"/>
            <a:ext cx="743213" cy="743213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12477" y="2210278"/>
            <a:ext cx="1536325" cy="1237595"/>
          </a:xfrm>
          <a:prstGeom prst="rect">
            <a:avLst/>
          </a:prstGeom>
        </p:spPr>
      </p:pic>
      <p:sp>
        <p:nvSpPr>
          <p:cNvPr id="39" name="Šípka nahor 38"/>
          <p:cNvSpPr/>
          <p:nvPr/>
        </p:nvSpPr>
        <p:spPr>
          <a:xfrm>
            <a:off x="5527584" y="10892"/>
            <a:ext cx="172999" cy="321585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 smtClean="0">
              <a:solidFill>
                <a:prstClr val="white"/>
              </a:solidFill>
            </a:endParaRPr>
          </a:p>
        </p:txBody>
      </p:sp>
      <p:pic>
        <p:nvPicPr>
          <p:cNvPr id="40" name="Obrázok 3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40202" y="58000"/>
            <a:ext cx="445047" cy="219475"/>
          </a:xfrm>
          <a:prstGeom prst="rect">
            <a:avLst/>
          </a:prstGeom>
        </p:spPr>
      </p:pic>
      <p:pic>
        <p:nvPicPr>
          <p:cNvPr id="41" name="Obrázok 4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6627" y="31786"/>
            <a:ext cx="182896" cy="323116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65287" y="30678"/>
            <a:ext cx="188992" cy="323116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696488" y="563047"/>
            <a:ext cx="1390008" cy="1121761"/>
          </a:xfrm>
          <a:prstGeom prst="rect">
            <a:avLst/>
          </a:prstGeom>
        </p:spPr>
      </p:pic>
      <p:pic>
        <p:nvPicPr>
          <p:cNvPr id="47" name="Obrázok 4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31692" y="3962398"/>
            <a:ext cx="1324194" cy="1085319"/>
          </a:xfrm>
          <a:prstGeom prst="rect">
            <a:avLst/>
          </a:prstGeom>
        </p:spPr>
      </p:pic>
      <p:pic>
        <p:nvPicPr>
          <p:cNvPr id="48" name="Obrázok 4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74622" y="4070875"/>
            <a:ext cx="1469198" cy="903085"/>
          </a:xfrm>
          <a:prstGeom prst="rect">
            <a:avLst/>
          </a:prstGeom>
        </p:spPr>
      </p:pic>
      <p:pic>
        <p:nvPicPr>
          <p:cNvPr id="50" name="Obrázok 4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67274" y="563047"/>
            <a:ext cx="1639966" cy="853514"/>
          </a:xfrm>
          <a:prstGeom prst="rect">
            <a:avLst/>
          </a:prstGeom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314225" y="2196133"/>
            <a:ext cx="1547068" cy="1214775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779471" y="3807721"/>
            <a:ext cx="1249788" cy="129856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339519" y="387247"/>
            <a:ext cx="1346237" cy="133982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55565" y="3739958"/>
            <a:ext cx="1160492" cy="1396017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767902" y="2087315"/>
            <a:ext cx="1158340" cy="1396105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833879" y="5489409"/>
            <a:ext cx="1158340" cy="1396105"/>
          </a:xfrm>
          <a:prstGeom prst="rect">
            <a:avLst/>
          </a:prstGeom>
        </p:spPr>
      </p:pic>
      <p:pic>
        <p:nvPicPr>
          <p:cNvPr id="58" name="Obrázok 5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365245" y="832294"/>
            <a:ext cx="1835055" cy="762066"/>
          </a:xfrm>
          <a:prstGeom prst="rect">
            <a:avLst/>
          </a:prstGeom>
        </p:spPr>
      </p:pic>
      <p:pic>
        <p:nvPicPr>
          <p:cNvPr id="59" name="Obrázok 58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177265" y="5811700"/>
            <a:ext cx="1835055" cy="762066"/>
          </a:xfrm>
          <a:prstGeom prst="rect">
            <a:avLst/>
          </a:prstGeom>
        </p:spPr>
      </p:pic>
      <p:pic>
        <p:nvPicPr>
          <p:cNvPr id="60" name="Obrázok 5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597471" y="2493546"/>
            <a:ext cx="1579571" cy="655968"/>
          </a:xfrm>
          <a:prstGeom prst="rect">
            <a:avLst/>
          </a:prstGeom>
        </p:spPr>
      </p:pic>
      <p:pic>
        <p:nvPicPr>
          <p:cNvPr id="61" name="Obrázok 6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67045" y="5565531"/>
            <a:ext cx="1341554" cy="1333472"/>
          </a:xfrm>
          <a:prstGeom prst="rect">
            <a:avLst/>
          </a:prstGeom>
        </p:spPr>
      </p:pic>
      <p:pic>
        <p:nvPicPr>
          <p:cNvPr id="62" name="Obrázok 6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3323" y="2336710"/>
            <a:ext cx="1583294" cy="1050251"/>
          </a:xfrm>
          <a:prstGeom prst="rect">
            <a:avLst/>
          </a:prstGeom>
        </p:spPr>
      </p:pic>
      <p:pic>
        <p:nvPicPr>
          <p:cNvPr id="63" name="Obrázok 6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338412" y="3823322"/>
            <a:ext cx="1221515" cy="1301878"/>
          </a:xfrm>
          <a:prstGeom prst="rect">
            <a:avLst/>
          </a:prstGeom>
        </p:spPr>
      </p:pic>
      <p:pic>
        <p:nvPicPr>
          <p:cNvPr id="1025" name="Obrázok 1024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757930" y="2567506"/>
            <a:ext cx="1271718" cy="646637"/>
          </a:xfrm>
          <a:prstGeom prst="rect">
            <a:avLst/>
          </a:prstGeom>
        </p:spPr>
      </p:pic>
      <p:pic>
        <p:nvPicPr>
          <p:cNvPr id="1026" name="Obrázok 1025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553444" y="4079556"/>
            <a:ext cx="1664352" cy="847417"/>
          </a:xfrm>
          <a:prstGeom prst="rect">
            <a:avLst/>
          </a:prstGeom>
        </p:spPr>
      </p:pic>
      <p:pic>
        <p:nvPicPr>
          <p:cNvPr id="1027" name="Obrázok 102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0516512" y="5776452"/>
            <a:ext cx="1664352" cy="847417"/>
          </a:xfrm>
          <a:prstGeom prst="rect">
            <a:avLst/>
          </a:prstGeom>
        </p:spPr>
      </p:pic>
      <p:pic>
        <p:nvPicPr>
          <p:cNvPr id="1028" name="Obrázok 102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626373" y="529364"/>
            <a:ext cx="1565626" cy="1040653"/>
          </a:xfrm>
          <a:prstGeom prst="rect">
            <a:avLst/>
          </a:prstGeom>
        </p:spPr>
      </p:pic>
      <p:sp>
        <p:nvSpPr>
          <p:cNvPr id="4" name="Šípka nadol 3"/>
          <p:cNvSpPr/>
          <p:nvPr/>
        </p:nvSpPr>
        <p:spPr>
          <a:xfrm>
            <a:off x="6130813" y="48481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98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ľný tvar 5"/>
          <p:cNvSpPr/>
          <p:nvPr/>
        </p:nvSpPr>
        <p:spPr>
          <a:xfrm>
            <a:off x="1540478" y="2962298"/>
            <a:ext cx="10559386" cy="2179574"/>
          </a:xfrm>
          <a:custGeom>
            <a:avLst/>
            <a:gdLst>
              <a:gd name="connsiteX0" fmla="*/ 0 w 4629664"/>
              <a:gd name="connsiteY0" fmla="*/ 0 h 2179574"/>
              <a:gd name="connsiteX1" fmla="*/ 502508 w 4629664"/>
              <a:gd name="connsiteY1" fmla="*/ 1079157 h 2179574"/>
              <a:gd name="connsiteX2" fmla="*/ 955589 w 4629664"/>
              <a:gd name="connsiteY2" fmla="*/ 1853514 h 2179574"/>
              <a:gd name="connsiteX3" fmla="*/ 1721708 w 4629664"/>
              <a:gd name="connsiteY3" fmla="*/ 1960606 h 2179574"/>
              <a:gd name="connsiteX4" fmla="*/ 2561967 w 4629664"/>
              <a:gd name="connsiteY4" fmla="*/ 2158314 h 2179574"/>
              <a:gd name="connsiteX5" fmla="*/ 3995351 w 4629664"/>
              <a:gd name="connsiteY5" fmla="*/ 2158314 h 2179574"/>
              <a:gd name="connsiteX6" fmla="*/ 4629664 w 4629664"/>
              <a:gd name="connsiteY6" fmla="*/ 2018271 h 2179574"/>
              <a:gd name="connsiteX7" fmla="*/ 4629664 w 4629664"/>
              <a:gd name="connsiteY7" fmla="*/ 2018271 h 217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9664" h="2179574">
                <a:moveTo>
                  <a:pt x="0" y="0"/>
                </a:moveTo>
                <a:cubicBezTo>
                  <a:pt x="171621" y="385119"/>
                  <a:pt x="343243" y="770238"/>
                  <a:pt x="502508" y="1079157"/>
                </a:cubicBezTo>
                <a:cubicBezTo>
                  <a:pt x="661773" y="1388076"/>
                  <a:pt x="752389" y="1706606"/>
                  <a:pt x="955589" y="1853514"/>
                </a:cubicBezTo>
                <a:cubicBezTo>
                  <a:pt x="1158789" y="2000422"/>
                  <a:pt x="1453978" y="1909806"/>
                  <a:pt x="1721708" y="1960606"/>
                </a:cubicBezTo>
                <a:cubicBezTo>
                  <a:pt x="1989438" y="2011406"/>
                  <a:pt x="2183027" y="2125363"/>
                  <a:pt x="2561967" y="2158314"/>
                </a:cubicBezTo>
                <a:cubicBezTo>
                  <a:pt x="2940907" y="2191265"/>
                  <a:pt x="3650735" y="2181654"/>
                  <a:pt x="3995351" y="2158314"/>
                </a:cubicBezTo>
                <a:cubicBezTo>
                  <a:pt x="4339967" y="2134974"/>
                  <a:pt x="4629664" y="2018271"/>
                  <a:pt x="4629664" y="2018271"/>
                </a:cubicBezTo>
                <a:lnTo>
                  <a:pt x="4629664" y="2018271"/>
                </a:lnTo>
              </a:path>
            </a:pathLst>
          </a:custGeom>
          <a:noFill/>
          <a:ln w="514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777079" y="2906973"/>
            <a:ext cx="2645993" cy="256993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-12706"/>
            <a:ext cx="3275569" cy="325471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7417" y="105797"/>
            <a:ext cx="5712447" cy="449314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3311" y="1770750"/>
            <a:ext cx="4041998" cy="3249450"/>
          </a:xfrm>
          <a:prstGeom prst="rect">
            <a:avLst/>
          </a:prstGeom>
        </p:spPr>
      </p:pic>
      <p:sp>
        <p:nvSpPr>
          <p:cNvPr id="5" name="Oválna bublina 4"/>
          <p:cNvSpPr/>
          <p:nvPr/>
        </p:nvSpPr>
        <p:spPr>
          <a:xfrm>
            <a:off x="4040659" y="1013467"/>
            <a:ext cx="2183027" cy="583408"/>
          </a:xfrm>
          <a:prstGeom prst="wedgeEllipseCallout">
            <a:avLst>
              <a:gd name="adj1" fmla="val 41845"/>
              <a:gd name="adj2" fmla="val 102036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„Prečo plačeš mačiatko?“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válna bublina 7"/>
          <p:cNvSpPr/>
          <p:nvPr/>
        </p:nvSpPr>
        <p:spPr>
          <a:xfrm>
            <a:off x="3738435" y="1694464"/>
            <a:ext cx="2454876" cy="1121058"/>
          </a:xfrm>
          <a:prstGeom prst="wedgeEllipseCallout">
            <a:avLst>
              <a:gd name="adj1" fmla="val 2321"/>
              <a:gd name="adj2" fmla="val 113481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C000"/>
                </a:solidFill>
              </a:rPr>
              <a:t>„Chcem piť, ale zabudlo som ako treba prosiť.“</a:t>
            </a:r>
            <a:endParaRPr lang="sk-SK" b="1" dirty="0">
              <a:solidFill>
                <a:srgbClr val="FFC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155377" y="109153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</a:t>
            </a:r>
            <a:endParaRPr lang="sk-SK" b="1" dirty="0"/>
          </a:p>
        </p:txBody>
      </p:sp>
      <p:sp>
        <p:nvSpPr>
          <p:cNvPr id="12" name="BlokTextu 11"/>
          <p:cNvSpPr txBox="1"/>
          <p:nvPr/>
        </p:nvSpPr>
        <p:spPr>
          <a:xfrm>
            <a:off x="3987114" y="21818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2.</a:t>
            </a:r>
            <a:endParaRPr lang="sk-SK" b="1" dirty="0"/>
          </a:p>
        </p:txBody>
      </p:sp>
      <p:sp>
        <p:nvSpPr>
          <p:cNvPr id="13" name="Oválna bublina 12"/>
          <p:cNvSpPr/>
          <p:nvPr/>
        </p:nvSpPr>
        <p:spPr>
          <a:xfrm>
            <a:off x="4720281" y="0"/>
            <a:ext cx="2598524" cy="1030803"/>
          </a:xfrm>
          <a:prstGeom prst="wedgeEllipseCallout">
            <a:avLst>
              <a:gd name="adj1" fmla="val 29160"/>
              <a:gd name="adj2" fmla="val 114401"/>
            </a:avLst>
          </a:prstGeom>
          <a:noFill/>
          <a:ln>
            <a:solidFill>
              <a:srgbClr val="9F4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9F480D"/>
                </a:solidFill>
              </a:rPr>
              <a:t>„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Povedz mú, mú, ja vždy tak prosím.“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967416" y="52722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</a:t>
            </a:r>
            <a:endParaRPr lang="sk-SK" b="1" dirty="0"/>
          </a:p>
        </p:txBody>
      </p:sp>
      <p:sp>
        <p:nvSpPr>
          <p:cNvPr id="15" name="Oválna bublina 14"/>
          <p:cNvSpPr/>
          <p:nvPr/>
        </p:nvSpPr>
        <p:spPr>
          <a:xfrm>
            <a:off x="4166812" y="5403414"/>
            <a:ext cx="2917730" cy="808334"/>
          </a:xfrm>
          <a:prstGeom prst="wedgeEllipseCallout">
            <a:avLst>
              <a:gd name="adj1" fmla="val -19801"/>
              <a:gd name="adj2" fmla="val -17454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4"/>
                </a:solidFill>
              </a:rPr>
              <a:t>„Nie, </a:t>
            </a:r>
            <a:r>
              <a:rPr lang="sk-SK" b="1" dirty="0" smtClean="0">
                <a:solidFill>
                  <a:schemeClr val="accent4"/>
                </a:solidFill>
              </a:rPr>
              <a:t>tak mačiatka neprosia, tak prosia kravičky.“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4448432" y="578296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4.</a:t>
            </a:r>
            <a:endParaRPr lang="sk-SK" b="1" dirty="0"/>
          </a:p>
        </p:txBody>
      </p:sp>
      <p:pic>
        <p:nvPicPr>
          <p:cNvPr id="17" name="642_krava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15371" y="3090675"/>
            <a:ext cx="609600" cy="60960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388" y="5288648"/>
            <a:ext cx="3774101" cy="1569352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43640" y="4961960"/>
            <a:ext cx="3005588" cy="1249788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4514771" y="6333141"/>
            <a:ext cx="500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Viete, ktoré zviera prosí tak ako kravička?(teliatko)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ľný tvar 5"/>
          <p:cNvSpPr/>
          <p:nvPr/>
        </p:nvSpPr>
        <p:spPr>
          <a:xfrm>
            <a:off x="1400432" y="2809103"/>
            <a:ext cx="7463482" cy="2612475"/>
          </a:xfrm>
          <a:custGeom>
            <a:avLst/>
            <a:gdLst>
              <a:gd name="connsiteX0" fmla="*/ 0 w 4629664"/>
              <a:gd name="connsiteY0" fmla="*/ 0 h 2179574"/>
              <a:gd name="connsiteX1" fmla="*/ 502508 w 4629664"/>
              <a:gd name="connsiteY1" fmla="*/ 1079157 h 2179574"/>
              <a:gd name="connsiteX2" fmla="*/ 955589 w 4629664"/>
              <a:gd name="connsiteY2" fmla="*/ 1853514 h 2179574"/>
              <a:gd name="connsiteX3" fmla="*/ 1721708 w 4629664"/>
              <a:gd name="connsiteY3" fmla="*/ 1960606 h 2179574"/>
              <a:gd name="connsiteX4" fmla="*/ 2561967 w 4629664"/>
              <a:gd name="connsiteY4" fmla="*/ 2158314 h 2179574"/>
              <a:gd name="connsiteX5" fmla="*/ 3995351 w 4629664"/>
              <a:gd name="connsiteY5" fmla="*/ 2158314 h 2179574"/>
              <a:gd name="connsiteX6" fmla="*/ 4629664 w 4629664"/>
              <a:gd name="connsiteY6" fmla="*/ 2018271 h 2179574"/>
              <a:gd name="connsiteX7" fmla="*/ 4629664 w 4629664"/>
              <a:gd name="connsiteY7" fmla="*/ 2018271 h 217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9664" h="2179574">
                <a:moveTo>
                  <a:pt x="0" y="0"/>
                </a:moveTo>
                <a:cubicBezTo>
                  <a:pt x="171621" y="385119"/>
                  <a:pt x="343243" y="770238"/>
                  <a:pt x="502508" y="1079157"/>
                </a:cubicBezTo>
                <a:cubicBezTo>
                  <a:pt x="661773" y="1388076"/>
                  <a:pt x="752389" y="1706606"/>
                  <a:pt x="955589" y="1853514"/>
                </a:cubicBezTo>
                <a:cubicBezTo>
                  <a:pt x="1158789" y="2000422"/>
                  <a:pt x="1453978" y="1909806"/>
                  <a:pt x="1721708" y="1960606"/>
                </a:cubicBezTo>
                <a:cubicBezTo>
                  <a:pt x="1989438" y="2011406"/>
                  <a:pt x="2183027" y="2125363"/>
                  <a:pt x="2561967" y="2158314"/>
                </a:cubicBezTo>
                <a:cubicBezTo>
                  <a:pt x="2940907" y="2191265"/>
                  <a:pt x="3650735" y="2181654"/>
                  <a:pt x="3995351" y="2158314"/>
                </a:cubicBezTo>
                <a:cubicBezTo>
                  <a:pt x="4339967" y="2134974"/>
                  <a:pt x="4629664" y="2018271"/>
                  <a:pt x="4629664" y="2018271"/>
                </a:cubicBezTo>
                <a:lnTo>
                  <a:pt x="4629664" y="2018271"/>
                </a:lnTo>
              </a:path>
            </a:pathLst>
          </a:custGeom>
          <a:noFill/>
          <a:ln w="514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8247" y="110074"/>
            <a:ext cx="3572566" cy="535275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120317" y="3111380"/>
            <a:ext cx="2645993" cy="256993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4058" y="0"/>
            <a:ext cx="2225233" cy="267637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7924" y="3462204"/>
            <a:ext cx="2703319" cy="325138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59" y="88776"/>
            <a:ext cx="3151905" cy="31336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39954" y="0"/>
            <a:ext cx="1465734" cy="176289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27239" y="4550528"/>
            <a:ext cx="3005588" cy="124978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71946" y="4869062"/>
            <a:ext cx="1833742" cy="762509"/>
          </a:xfrm>
          <a:prstGeom prst="rect">
            <a:avLst/>
          </a:prstGeom>
        </p:spPr>
      </p:pic>
      <p:sp>
        <p:nvSpPr>
          <p:cNvPr id="13" name="Oválna bublina 12"/>
          <p:cNvSpPr/>
          <p:nvPr/>
        </p:nvSpPr>
        <p:spPr>
          <a:xfrm>
            <a:off x="5601685" y="268799"/>
            <a:ext cx="1847633" cy="917449"/>
          </a:xfrm>
          <a:prstGeom prst="wedgeEllipseCallout">
            <a:avLst>
              <a:gd name="adj1" fmla="val 78594"/>
              <a:gd name="adj2" fmla="val 38256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„Prečo plačeš mačiatko?“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5761418" y="39541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</a:t>
            </a:r>
            <a:endParaRPr lang="sk-SK" b="1" dirty="0"/>
          </a:p>
        </p:txBody>
      </p:sp>
      <p:sp>
        <p:nvSpPr>
          <p:cNvPr id="15" name="Oválna bublina 14"/>
          <p:cNvSpPr/>
          <p:nvPr/>
        </p:nvSpPr>
        <p:spPr>
          <a:xfrm>
            <a:off x="4206500" y="2061926"/>
            <a:ext cx="2894384" cy="922638"/>
          </a:xfrm>
          <a:prstGeom prst="wedgeEllipseCallout">
            <a:avLst>
              <a:gd name="adj1" fmla="val 19781"/>
              <a:gd name="adj2" fmla="val 8303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„Chcem piť a zabudlo som, ako treba  prosiť.“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4496094" y="218874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2.</a:t>
            </a:r>
            <a:endParaRPr lang="sk-SK" b="1" dirty="0"/>
          </a:p>
        </p:txBody>
      </p:sp>
      <p:sp>
        <p:nvSpPr>
          <p:cNvPr id="17" name="Oválna bublina 16"/>
          <p:cNvSpPr/>
          <p:nvPr/>
        </p:nvSpPr>
        <p:spPr>
          <a:xfrm>
            <a:off x="4109291" y="1273978"/>
            <a:ext cx="2589656" cy="787948"/>
          </a:xfrm>
          <a:prstGeom prst="wedgeEllipseCallout">
            <a:avLst>
              <a:gd name="adj1" fmla="val 66010"/>
              <a:gd name="adj2" fmla="val 20681"/>
            </a:avLst>
          </a:prstGeom>
          <a:noFill/>
          <a:ln>
            <a:solidFill>
              <a:srgbClr val="9F4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Povedz mihihí, ja vždy tak prosím.“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4224077" y="148328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9" name="Oválna bublina 18"/>
          <p:cNvSpPr/>
          <p:nvPr/>
        </p:nvSpPr>
        <p:spPr>
          <a:xfrm>
            <a:off x="2253070" y="2697790"/>
            <a:ext cx="2750587" cy="886110"/>
          </a:xfrm>
          <a:prstGeom prst="wedgeEllipseCallout">
            <a:avLst>
              <a:gd name="adj1" fmla="val 61527"/>
              <a:gd name="adj2" fmla="val 12298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„Tak prosia koníky, ale mačiatka tak neprosia.“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2296048" y="294183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4.</a:t>
            </a:r>
            <a:endParaRPr lang="sk-SK" b="1" dirty="0"/>
          </a:p>
        </p:txBody>
      </p:sp>
      <p:pic>
        <p:nvPicPr>
          <p:cNvPr id="21" name="327_kon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599661" y="3118565"/>
            <a:ext cx="609600" cy="6096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023026" y="6367472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Ktoré zviera prosí rovnako ako koník?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439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4_pes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23319" y="2920981"/>
            <a:ext cx="609600" cy="609600"/>
          </a:xfrm>
          <a:prstGeom prst="rect">
            <a:avLst/>
          </a:prstGeom>
        </p:spPr>
      </p:pic>
      <p:sp>
        <p:nvSpPr>
          <p:cNvPr id="5" name="Voľný tvar 4"/>
          <p:cNvSpPr/>
          <p:nvPr/>
        </p:nvSpPr>
        <p:spPr>
          <a:xfrm>
            <a:off x="461319" y="1622854"/>
            <a:ext cx="11337392" cy="3901600"/>
          </a:xfrm>
          <a:custGeom>
            <a:avLst/>
            <a:gdLst>
              <a:gd name="connsiteX0" fmla="*/ 0 w 12333587"/>
              <a:gd name="connsiteY0" fmla="*/ 0 h 4082832"/>
              <a:gd name="connsiteX1" fmla="*/ 667265 w 12333587"/>
              <a:gd name="connsiteY1" fmla="*/ 1219200 h 4082832"/>
              <a:gd name="connsiteX2" fmla="*/ 1771135 w 12333587"/>
              <a:gd name="connsiteY2" fmla="*/ 1466335 h 4082832"/>
              <a:gd name="connsiteX3" fmla="*/ 2438400 w 12333587"/>
              <a:gd name="connsiteY3" fmla="*/ 2290119 h 4082832"/>
              <a:gd name="connsiteX4" fmla="*/ 3064476 w 12333587"/>
              <a:gd name="connsiteY4" fmla="*/ 3418702 h 4082832"/>
              <a:gd name="connsiteX5" fmla="*/ 5609968 w 12333587"/>
              <a:gd name="connsiteY5" fmla="*/ 4044778 h 4082832"/>
              <a:gd name="connsiteX6" fmla="*/ 7735330 w 12333587"/>
              <a:gd name="connsiteY6" fmla="*/ 3970637 h 4082832"/>
              <a:gd name="connsiteX7" fmla="*/ 10371438 w 12333587"/>
              <a:gd name="connsiteY7" fmla="*/ 3616410 h 4082832"/>
              <a:gd name="connsiteX8" fmla="*/ 12200238 w 12333587"/>
              <a:gd name="connsiteY8" fmla="*/ 2932670 h 4082832"/>
              <a:gd name="connsiteX9" fmla="*/ 12192000 w 12333587"/>
              <a:gd name="connsiteY9" fmla="*/ 2932670 h 4082832"/>
              <a:gd name="connsiteX10" fmla="*/ 12183762 w 12333587"/>
              <a:gd name="connsiteY10" fmla="*/ 2916194 h 4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33587" h="4082832">
                <a:moveTo>
                  <a:pt x="0" y="0"/>
                </a:moveTo>
                <a:cubicBezTo>
                  <a:pt x="186038" y="487405"/>
                  <a:pt x="372076" y="974811"/>
                  <a:pt x="667265" y="1219200"/>
                </a:cubicBezTo>
                <a:cubicBezTo>
                  <a:pt x="962454" y="1463589"/>
                  <a:pt x="1475946" y="1287849"/>
                  <a:pt x="1771135" y="1466335"/>
                </a:cubicBezTo>
                <a:cubicBezTo>
                  <a:pt x="2066324" y="1644822"/>
                  <a:pt x="2222843" y="1964725"/>
                  <a:pt x="2438400" y="2290119"/>
                </a:cubicBezTo>
                <a:cubicBezTo>
                  <a:pt x="2653957" y="2615513"/>
                  <a:pt x="2535881" y="3126259"/>
                  <a:pt x="3064476" y="3418702"/>
                </a:cubicBezTo>
                <a:cubicBezTo>
                  <a:pt x="3593071" y="3711145"/>
                  <a:pt x="4831492" y="3952789"/>
                  <a:pt x="5609968" y="4044778"/>
                </a:cubicBezTo>
                <a:cubicBezTo>
                  <a:pt x="6388444" y="4136767"/>
                  <a:pt x="6941752" y="4042032"/>
                  <a:pt x="7735330" y="3970637"/>
                </a:cubicBezTo>
                <a:cubicBezTo>
                  <a:pt x="8528908" y="3899242"/>
                  <a:pt x="9627287" y="3789404"/>
                  <a:pt x="10371438" y="3616410"/>
                </a:cubicBezTo>
                <a:cubicBezTo>
                  <a:pt x="11115589" y="3443416"/>
                  <a:pt x="11896811" y="3046627"/>
                  <a:pt x="12200238" y="2932670"/>
                </a:cubicBezTo>
                <a:cubicBezTo>
                  <a:pt x="12503665" y="2818713"/>
                  <a:pt x="12194746" y="2935416"/>
                  <a:pt x="12192000" y="2932670"/>
                </a:cubicBezTo>
                <a:cubicBezTo>
                  <a:pt x="12189254" y="2929924"/>
                  <a:pt x="12186508" y="2923059"/>
                  <a:pt x="12183762" y="2916194"/>
                </a:cubicBezTo>
              </a:path>
            </a:pathLst>
          </a:custGeom>
          <a:noFill/>
          <a:ln w="6223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7967" y="3481969"/>
            <a:ext cx="2725148" cy="2243522"/>
          </a:xfrm>
          <a:prstGeom prst="rect">
            <a:avLst/>
          </a:prstGeom>
        </p:spPr>
      </p:pic>
      <p:pic>
        <p:nvPicPr>
          <p:cNvPr id="3074" name="Picture 2" descr="http://www.clipartfinders.com/clipart/39/farm-cow-clip-art-image-3929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0"/>
            <a:ext cx="3682314" cy="287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3785" y="18460"/>
            <a:ext cx="3493350" cy="3646482"/>
          </a:xfrm>
          <a:prstGeom prst="rect">
            <a:avLst/>
          </a:prstGeom>
        </p:spPr>
      </p:pic>
      <p:pic>
        <p:nvPicPr>
          <p:cNvPr id="3076" name="Picture 4" descr="http://www.dottodotgame.com/data/images/bowl-full-of-dog-food_500d89e187b2f-thum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55" y="3079024"/>
            <a:ext cx="1449557" cy="12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10696" y="1973078"/>
            <a:ext cx="3676207" cy="301778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0099" y="83103"/>
            <a:ext cx="2222409" cy="2677428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2895" y="4726674"/>
            <a:ext cx="2533090" cy="1796597"/>
          </a:xfrm>
          <a:prstGeom prst="rect">
            <a:avLst/>
          </a:prstGeom>
        </p:spPr>
      </p:pic>
      <p:sp>
        <p:nvSpPr>
          <p:cNvPr id="15" name="Oválna bublina 14"/>
          <p:cNvSpPr/>
          <p:nvPr/>
        </p:nvSpPr>
        <p:spPr>
          <a:xfrm>
            <a:off x="6825124" y="856735"/>
            <a:ext cx="2255113" cy="582749"/>
          </a:xfrm>
          <a:prstGeom prst="wedgeEllipseCallout">
            <a:avLst>
              <a:gd name="adj1" fmla="val -10970"/>
              <a:gd name="adj2" fmla="val 172833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9F480D"/>
                </a:solidFill>
              </a:rPr>
              <a:t>„</a:t>
            </a:r>
            <a:r>
              <a:rPr lang="sk-SK" b="1" dirty="0" smtClean="0">
                <a:solidFill>
                  <a:srgbClr val="9F480D"/>
                </a:solidFill>
              </a:rPr>
              <a:t>Prečo plačeš mačiatko?“</a:t>
            </a:r>
            <a:endParaRPr lang="sk-SK" b="1" dirty="0">
              <a:solidFill>
                <a:srgbClr val="9F480D"/>
              </a:solidFill>
            </a:endParaRPr>
          </a:p>
        </p:txBody>
      </p:sp>
      <p:sp>
        <p:nvSpPr>
          <p:cNvPr id="16" name="Oválna bublina 15"/>
          <p:cNvSpPr/>
          <p:nvPr/>
        </p:nvSpPr>
        <p:spPr>
          <a:xfrm>
            <a:off x="3490098" y="2760531"/>
            <a:ext cx="2644373" cy="851573"/>
          </a:xfrm>
          <a:prstGeom prst="wedgeEllipseCallout">
            <a:avLst>
              <a:gd name="adj1" fmla="val 36528"/>
              <a:gd name="adj2" fmla="val 60225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„Chcem piť, ale zabudlo som ako treba prosiť.“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933883" y="963443"/>
            <a:ext cx="56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1.</a:t>
            </a:r>
            <a:endParaRPr lang="sk-SK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3698094" y="304111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2.</a:t>
            </a:r>
            <a:endParaRPr lang="sk-SK" b="1" dirty="0"/>
          </a:p>
        </p:txBody>
      </p:sp>
      <p:sp>
        <p:nvSpPr>
          <p:cNvPr id="19" name="Oválna bublina 18"/>
          <p:cNvSpPr/>
          <p:nvPr/>
        </p:nvSpPr>
        <p:spPr>
          <a:xfrm>
            <a:off x="6432633" y="3926845"/>
            <a:ext cx="2011152" cy="910379"/>
          </a:xfrm>
          <a:prstGeom prst="wedgeEllipseCallout">
            <a:avLst>
              <a:gd name="adj1" fmla="val 13574"/>
              <a:gd name="adj2" fmla="val -9947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„Povedz hav, hav, ja vždy tak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rosím.“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6574489" y="431278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</a:t>
            </a:r>
            <a:endParaRPr lang="sk-SK" b="1" dirty="0"/>
          </a:p>
        </p:txBody>
      </p:sp>
      <p:sp>
        <p:nvSpPr>
          <p:cNvPr id="21" name="Oválna bublina 20"/>
          <p:cNvSpPr/>
          <p:nvPr/>
        </p:nvSpPr>
        <p:spPr>
          <a:xfrm>
            <a:off x="5158539" y="1860284"/>
            <a:ext cx="2313733" cy="972739"/>
          </a:xfrm>
          <a:prstGeom prst="wedgeEllipseCallout">
            <a:avLst>
              <a:gd name="adj1" fmla="val 1495"/>
              <a:gd name="adj2" fmla="val 122628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4"/>
                </a:solidFill>
              </a:rPr>
              <a:t>„</a:t>
            </a:r>
            <a:r>
              <a:rPr lang="sk-SK" b="1" dirty="0" smtClean="0">
                <a:solidFill>
                  <a:schemeClr val="accent4"/>
                </a:solidFill>
              </a:rPr>
              <a:t>Mačiatka tak neprosia, tak prosia psy.“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5242629" y="217077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4.</a:t>
            </a:r>
            <a:endParaRPr lang="sk-SK" b="1" dirty="0"/>
          </a:p>
        </p:txBody>
      </p:sp>
      <p:sp>
        <p:nvSpPr>
          <p:cNvPr id="23" name="Obdĺžnik 22"/>
          <p:cNvSpPr/>
          <p:nvPr/>
        </p:nvSpPr>
        <p:spPr>
          <a:xfrm>
            <a:off x="3929449" y="6049109"/>
            <a:ext cx="7674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Už si myslelo že sa v ten deň nenaje, ale na šťastie išla okolo stará mačka.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4218203" y="6418441"/>
            <a:ext cx="277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Ktoré zviera prosí ako psík?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ľný tvar 1"/>
          <p:cNvSpPr/>
          <p:nvPr/>
        </p:nvSpPr>
        <p:spPr>
          <a:xfrm>
            <a:off x="1013254" y="1351005"/>
            <a:ext cx="10783330" cy="3685034"/>
          </a:xfrm>
          <a:custGeom>
            <a:avLst/>
            <a:gdLst>
              <a:gd name="connsiteX0" fmla="*/ 11434119 w 11434119"/>
              <a:gd name="connsiteY0" fmla="*/ 0 h 6016341"/>
              <a:gd name="connsiteX1" fmla="*/ 11005751 w 11434119"/>
              <a:gd name="connsiteY1" fmla="*/ 1178011 h 6016341"/>
              <a:gd name="connsiteX2" fmla="*/ 10602097 w 11434119"/>
              <a:gd name="connsiteY2" fmla="*/ 2446638 h 6016341"/>
              <a:gd name="connsiteX3" fmla="*/ 9984259 w 11434119"/>
              <a:gd name="connsiteY3" fmla="*/ 3501081 h 6016341"/>
              <a:gd name="connsiteX4" fmla="*/ 8361405 w 11434119"/>
              <a:gd name="connsiteY4" fmla="*/ 2982097 h 6016341"/>
              <a:gd name="connsiteX5" fmla="*/ 5972432 w 11434119"/>
              <a:gd name="connsiteY5" fmla="*/ 3937686 h 6016341"/>
              <a:gd name="connsiteX6" fmla="*/ 5807676 w 11434119"/>
              <a:gd name="connsiteY6" fmla="*/ 5189838 h 6016341"/>
              <a:gd name="connsiteX7" fmla="*/ 4143632 w 11434119"/>
              <a:gd name="connsiteY7" fmla="*/ 5972432 h 6016341"/>
              <a:gd name="connsiteX8" fmla="*/ 0 w 11434119"/>
              <a:gd name="connsiteY8" fmla="*/ 5923005 h 6016341"/>
              <a:gd name="connsiteX9" fmla="*/ 0 w 11434119"/>
              <a:gd name="connsiteY9" fmla="*/ 5923005 h 601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34119" h="6016341">
                <a:moveTo>
                  <a:pt x="11434119" y="0"/>
                </a:moveTo>
                <a:cubicBezTo>
                  <a:pt x="11289270" y="385119"/>
                  <a:pt x="11144421" y="770238"/>
                  <a:pt x="11005751" y="1178011"/>
                </a:cubicBezTo>
                <a:cubicBezTo>
                  <a:pt x="10867081" y="1585784"/>
                  <a:pt x="10772346" y="2059460"/>
                  <a:pt x="10602097" y="2446638"/>
                </a:cubicBezTo>
                <a:cubicBezTo>
                  <a:pt x="10431848" y="2833816"/>
                  <a:pt x="10357708" y="3411838"/>
                  <a:pt x="9984259" y="3501081"/>
                </a:cubicBezTo>
                <a:cubicBezTo>
                  <a:pt x="9610810" y="3590324"/>
                  <a:pt x="9030043" y="2909330"/>
                  <a:pt x="8361405" y="2982097"/>
                </a:cubicBezTo>
                <a:cubicBezTo>
                  <a:pt x="7692767" y="3054864"/>
                  <a:pt x="6398053" y="3569729"/>
                  <a:pt x="5972432" y="3937686"/>
                </a:cubicBezTo>
                <a:cubicBezTo>
                  <a:pt x="5546811" y="4305643"/>
                  <a:pt x="6112476" y="4850714"/>
                  <a:pt x="5807676" y="5189838"/>
                </a:cubicBezTo>
                <a:cubicBezTo>
                  <a:pt x="5502876" y="5528962"/>
                  <a:pt x="5111578" y="5850238"/>
                  <a:pt x="4143632" y="5972432"/>
                </a:cubicBezTo>
                <a:cubicBezTo>
                  <a:pt x="3175686" y="6094627"/>
                  <a:pt x="0" y="5923005"/>
                  <a:pt x="0" y="5923005"/>
                </a:cubicBezTo>
                <a:lnTo>
                  <a:pt x="0" y="5923005"/>
                </a:lnTo>
              </a:path>
            </a:pathLst>
          </a:custGeom>
          <a:noFill/>
          <a:ln w="762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996011" y="125394"/>
            <a:ext cx="3283720" cy="202468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58742"/>
            <a:ext cx="5279731" cy="52744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34990" y="0"/>
            <a:ext cx="2501849" cy="300907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65" y="66686"/>
            <a:ext cx="1992474" cy="2396428"/>
          </a:xfrm>
          <a:prstGeom prst="rect">
            <a:avLst/>
          </a:prstGeom>
        </p:spPr>
      </p:pic>
      <p:sp>
        <p:nvSpPr>
          <p:cNvPr id="8" name="Oválna bublina 7"/>
          <p:cNvSpPr/>
          <p:nvPr/>
        </p:nvSpPr>
        <p:spPr>
          <a:xfrm>
            <a:off x="5283967" y="66686"/>
            <a:ext cx="2072178" cy="868927"/>
          </a:xfrm>
          <a:prstGeom prst="wedgeEllipseCallout">
            <a:avLst>
              <a:gd name="adj1" fmla="val -52273"/>
              <a:gd name="adj2" fmla="val 6534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„Prečo plačeš mačiatko?“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5398" y="1717428"/>
            <a:ext cx="3151905" cy="2243522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5404891" y="3688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</a:t>
            </a:r>
            <a:endParaRPr lang="sk-SK" b="1" dirty="0"/>
          </a:p>
        </p:txBody>
      </p:sp>
      <p:sp>
        <p:nvSpPr>
          <p:cNvPr id="11" name="Obdĺžnik 10"/>
          <p:cNvSpPr/>
          <p:nvPr/>
        </p:nvSpPr>
        <p:spPr>
          <a:xfrm>
            <a:off x="6021859" y="42385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dirty="0"/>
          </a:p>
          <a:p>
            <a:endParaRPr lang="sk-SK" dirty="0"/>
          </a:p>
          <a:p>
            <a:r>
              <a:rPr lang="sk-SK" b="1" dirty="0" smtClean="0"/>
              <a:t>Povedalo </a:t>
            </a:r>
            <a:r>
              <a:rPr lang="sk-SK" b="1" dirty="0"/>
              <a:t>natešené </a:t>
            </a:r>
            <a:r>
              <a:rPr lang="sk-SK" b="1" dirty="0" smtClean="0"/>
              <a:t>mačiatko a </a:t>
            </a:r>
            <a:r>
              <a:rPr lang="sk-SK" b="1" dirty="0"/>
              <a:t>utekalo k dievčatku. </a:t>
            </a:r>
            <a:r>
              <a:rPr lang="sk-SK" dirty="0"/>
              <a:t>,,Mňau, mňau.“ A dievčatko jej</a:t>
            </a:r>
          </a:p>
          <a:p>
            <a:r>
              <a:rPr lang="sk-SK" dirty="0"/>
              <a:t>nalialo mliečka.</a:t>
            </a:r>
          </a:p>
        </p:txBody>
      </p:sp>
      <p:sp>
        <p:nvSpPr>
          <p:cNvPr id="12" name="Oválna bublina 11"/>
          <p:cNvSpPr/>
          <p:nvPr/>
        </p:nvSpPr>
        <p:spPr>
          <a:xfrm>
            <a:off x="7477068" y="705036"/>
            <a:ext cx="2257921" cy="1132002"/>
          </a:xfrm>
          <a:prstGeom prst="wedgeEllipseCallou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„Chcem piť, ale zabudlo som ako treba prosiť.“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556496" y="108023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2.</a:t>
            </a:r>
            <a:endParaRPr lang="sk-SK" b="1" dirty="0"/>
          </a:p>
        </p:txBody>
      </p:sp>
      <p:sp>
        <p:nvSpPr>
          <p:cNvPr id="14" name="Oválna bublina 13"/>
          <p:cNvSpPr/>
          <p:nvPr/>
        </p:nvSpPr>
        <p:spPr>
          <a:xfrm>
            <a:off x="4863344" y="1066274"/>
            <a:ext cx="2371877" cy="1048375"/>
          </a:xfrm>
          <a:prstGeom prst="wedgeEllipseCallout">
            <a:avLst>
              <a:gd name="adj1" fmla="val -55564"/>
              <a:gd name="adj2" fmla="val -1764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„To je jednoduché, povedz...Mňau, mňau!“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4901278" y="133154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</a:t>
            </a:r>
            <a:endParaRPr lang="sk-SK" b="1" dirty="0"/>
          </a:p>
        </p:txBody>
      </p:sp>
      <p:sp>
        <p:nvSpPr>
          <p:cNvPr id="16" name="Oválna bublina 15"/>
          <p:cNvSpPr/>
          <p:nvPr/>
        </p:nvSpPr>
        <p:spPr>
          <a:xfrm>
            <a:off x="4863344" y="2150946"/>
            <a:ext cx="2039964" cy="1268754"/>
          </a:xfrm>
          <a:prstGeom prst="wedgeEllipseCallout">
            <a:avLst>
              <a:gd name="adj1" fmla="val 59931"/>
              <a:gd name="adj2" fmla="val 860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„Áno, áno, tak prosia mačiatka! Ďakujem!“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863344" y="268553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4.</a:t>
            </a:r>
            <a:endParaRPr lang="sk-SK" b="1" dirty="0"/>
          </a:p>
        </p:txBody>
      </p:sp>
      <p:pic>
        <p:nvPicPr>
          <p:cNvPr id="3" name="mac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819384" y="705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8983" y="4358398"/>
            <a:ext cx="2725148" cy="2243522"/>
          </a:xfrm>
          <a:prstGeom prst="rect">
            <a:avLst/>
          </a:prstGeom>
        </p:spPr>
      </p:pic>
      <p:pic>
        <p:nvPicPr>
          <p:cNvPr id="3" name="mačiatk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32232" y="4354987"/>
            <a:ext cx="609600" cy="609600"/>
          </a:xfrm>
          <a:prstGeom prst="rect">
            <a:avLst/>
          </a:prstGeom>
        </p:spPr>
      </p:pic>
      <p:sp>
        <p:nvSpPr>
          <p:cNvPr id="4" name="Oválna bublina 3"/>
          <p:cNvSpPr/>
          <p:nvPr/>
        </p:nvSpPr>
        <p:spPr>
          <a:xfrm>
            <a:off x="4407243" y="3122676"/>
            <a:ext cx="2570848" cy="740870"/>
          </a:xfrm>
          <a:prstGeom prst="wedgeEllipseCallout">
            <a:avLst>
              <a:gd name="adj1" fmla="val 9929"/>
              <a:gd name="adj2" fmla="val 112536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„Mňau, mňau.“</a:t>
            </a:r>
            <a:endParaRPr lang="sk-SK" b="1" dirty="0">
              <a:solidFill>
                <a:schemeClr val="accent4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998938" y="67235"/>
            <a:ext cx="4277671" cy="402696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1355" y="1260990"/>
            <a:ext cx="2426418" cy="325554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08899" y="2789338"/>
            <a:ext cx="1115665" cy="111566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0643" y="110991"/>
            <a:ext cx="2499577" cy="301168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90470" y="335485"/>
            <a:ext cx="2499577" cy="301168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40453" y="4811053"/>
            <a:ext cx="2536156" cy="179847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3627" y="5352132"/>
            <a:ext cx="3005588" cy="1249788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6614984" y="6351373"/>
            <a:ext cx="283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A dievčatko nalialo mliečka.</a:t>
            </a:r>
            <a:endParaRPr lang="sk-SK" b="1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25401" y="527915"/>
            <a:ext cx="2685954" cy="14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sjesenske.sk/aktual/vylet_muran/int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63" y="4475135"/>
            <a:ext cx="3060882" cy="19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38897" y="341977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4"/>
                </a:solidFill>
              </a:rPr>
              <a:t>Nájdi zvieratám ich dom.</a:t>
            </a:r>
            <a:endParaRPr lang="sk-SK" b="1" dirty="0">
              <a:solidFill>
                <a:schemeClr val="accent4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9327" y="2385506"/>
            <a:ext cx="2203940" cy="176970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0205" y="3592555"/>
            <a:ext cx="2724385" cy="2724385"/>
          </a:xfrm>
          <a:prstGeom prst="rect">
            <a:avLst/>
          </a:prstGeom>
        </p:spPr>
      </p:pic>
      <p:pic>
        <p:nvPicPr>
          <p:cNvPr id="5124" name="Picture 4" descr="http://www.onlineoff.ch/schwarzfelderhof_relaunch/images/huh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13" y="2649580"/>
            <a:ext cx="12287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4533" y="252061"/>
            <a:ext cx="3015941" cy="2372197"/>
          </a:xfrm>
          <a:prstGeom prst="rect">
            <a:avLst/>
          </a:prstGeom>
        </p:spPr>
      </p:pic>
      <p:pic>
        <p:nvPicPr>
          <p:cNvPr id="5126" name="Picture 6" descr="http://www.landvolk-emsland.de/wp-content/blogs.dir/1/files/bullen/Fleckvieh_DSC0088_ret_freigestell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0" y="1309816"/>
            <a:ext cx="1984288" cy="17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14466" y="194095"/>
            <a:ext cx="3097036" cy="160948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07970" y="4475135"/>
            <a:ext cx="2525795" cy="20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1362" y="4947207"/>
            <a:ext cx="1735301" cy="1627388"/>
          </a:xfrm>
          <a:prstGeom prst="rect">
            <a:avLst/>
          </a:prstGeom>
        </p:spPr>
      </p:pic>
      <p:pic>
        <p:nvPicPr>
          <p:cNvPr id="7" name="327_kon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209321" y="916459"/>
            <a:ext cx="609600" cy="6096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1362" y="436605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Uhádni zviera podľa zvuku.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114_pes[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525933" y="735227"/>
            <a:ext cx="609600" cy="609600"/>
          </a:xfrm>
          <a:prstGeom prst="rect">
            <a:avLst/>
          </a:prstGeom>
        </p:spPr>
      </p:pic>
      <p:pic>
        <p:nvPicPr>
          <p:cNvPr id="5" name="642_krava[1]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157221" y="2786449"/>
            <a:ext cx="609600" cy="609600"/>
          </a:xfrm>
          <a:prstGeom prst="rect">
            <a:avLst/>
          </a:prstGeom>
        </p:spPr>
      </p:pic>
      <p:pic>
        <p:nvPicPr>
          <p:cNvPr id="8" name="644_sliepka[1]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35533" y="2176849"/>
            <a:ext cx="609600" cy="609600"/>
          </a:xfrm>
          <a:prstGeom prst="rect">
            <a:avLst/>
          </a:prstGeom>
        </p:spPr>
      </p:pic>
      <p:pic>
        <p:nvPicPr>
          <p:cNvPr id="9" name="mack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6720624" y="1040027"/>
            <a:ext cx="609600" cy="609600"/>
          </a:xfrm>
          <a:prstGeom prst="rect">
            <a:avLst/>
          </a:prstGeom>
        </p:spPr>
      </p:pic>
      <p:pic>
        <p:nvPicPr>
          <p:cNvPr id="10" name="mačiatk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710616" y="2380968"/>
            <a:ext cx="609600" cy="609600"/>
          </a:xfrm>
          <a:prstGeom prst="rect">
            <a:avLst/>
          </a:prstGeom>
        </p:spPr>
      </p:pic>
      <p:pic>
        <p:nvPicPr>
          <p:cNvPr id="11" name="643_prasa[1]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937355" y="735227"/>
            <a:ext cx="609600" cy="6096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830733" y="3550855"/>
            <a:ext cx="2698069" cy="221116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28947" y="2380968"/>
            <a:ext cx="2347079" cy="144569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720624" y="4667546"/>
            <a:ext cx="2381532" cy="191815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31151" y="4350136"/>
            <a:ext cx="1597290" cy="209110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649023" y="3081162"/>
            <a:ext cx="1579001" cy="1572904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89529" y="3174553"/>
            <a:ext cx="1933639" cy="1386121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40848" y="903072"/>
            <a:ext cx="2455910" cy="19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912973" y="187767"/>
            <a:ext cx="4778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4"/>
                </a:solidFill>
              </a:rPr>
              <a:t>Čím sa živia zvieratá? </a:t>
            </a:r>
          </a:p>
          <a:p>
            <a:r>
              <a:rPr lang="sk-SK" sz="2400" b="1" dirty="0" smtClean="0">
                <a:solidFill>
                  <a:schemeClr val="accent4"/>
                </a:solidFill>
              </a:rPr>
              <a:t>Pomenuj a priraď.</a:t>
            </a:r>
          </a:p>
          <a:p>
            <a:r>
              <a:rPr lang="sk-SK" sz="2400" b="1" dirty="0" smtClean="0">
                <a:solidFill>
                  <a:schemeClr val="accent4"/>
                </a:solidFill>
              </a:rPr>
              <a:t>Majú tieto zvieratá niečo spoločné?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4257" y="189357"/>
            <a:ext cx="1967303" cy="15845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5585" y="1882504"/>
            <a:ext cx="1773256" cy="145631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959166" y="3423687"/>
            <a:ext cx="2113317" cy="144487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9061459" y="2783514"/>
            <a:ext cx="395416" cy="41217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29835" y="1160751"/>
            <a:ext cx="408467" cy="42675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1785" y="4441807"/>
            <a:ext cx="408467" cy="42675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4068" y="6173437"/>
            <a:ext cx="408467" cy="426757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2889662" y="1882504"/>
            <a:ext cx="345989" cy="3295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2864" y="5863282"/>
            <a:ext cx="359695" cy="34140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2864" y="4527158"/>
            <a:ext cx="359695" cy="341406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3068" y="3195690"/>
            <a:ext cx="359695" cy="341406"/>
          </a:xfrm>
          <a:prstGeom prst="rect">
            <a:avLst/>
          </a:prstGeom>
        </p:spPr>
      </p:pic>
      <p:pic>
        <p:nvPicPr>
          <p:cNvPr id="1026" name="Picture 2" descr="http://vignette2.wikia.nocookie.net/tinymonsters/images/9/95/Decoration_2x2_hay_pile_tn.png/revision/latest?cb=201211282253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29" y="3919009"/>
            <a:ext cx="1406932" cy="1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ooapteka.kiev.ua/upload/hills-id-low-fat-granul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04" y="5387753"/>
            <a:ext cx="1428453" cy="11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6187" y="5863282"/>
            <a:ext cx="1268078" cy="646232"/>
          </a:xfrm>
          <a:prstGeom prst="rect">
            <a:avLst/>
          </a:prstGeom>
        </p:spPr>
      </p:pic>
      <p:pic>
        <p:nvPicPr>
          <p:cNvPr id="1030" name="Picture 6" descr="http://pngimg.com/upload/bottle_PNG29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02" y="2517123"/>
            <a:ext cx="629772" cy="11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vignette2.wikia.nocookie.net/transformice/images/5/5c/Mouse.png/revision/latest?cb=2013080716250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8" y="2824923"/>
            <a:ext cx="746186" cy="83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ages.vectorhq.com/images/thumbs/27a/grass-psd-45547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2" y="1442132"/>
            <a:ext cx="1858995" cy="7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865585" y="5177422"/>
            <a:ext cx="19924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691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401</Words>
  <Application>Microsoft Office PowerPoint</Application>
  <PresentationFormat>Širokouhlá</PresentationFormat>
  <Paragraphs>66</Paragraphs>
  <Slides>13</Slides>
  <Notes>0</Notes>
  <HiddenSlides>0</HiddenSlides>
  <MMClips>19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Motív Office</vt:lpstr>
      <vt:lpstr>1_Motív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Nataša</dc:creator>
  <cp:lastModifiedBy>NoteBook</cp:lastModifiedBy>
  <cp:revision>50</cp:revision>
  <dcterms:created xsi:type="dcterms:W3CDTF">2016-10-15T12:51:52Z</dcterms:created>
  <dcterms:modified xsi:type="dcterms:W3CDTF">2020-04-22T20:22:28Z</dcterms:modified>
</cp:coreProperties>
</file>