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71" r:id="rId11"/>
    <p:sldId id="263" r:id="rId12"/>
    <p:sldId id="262" r:id="rId13"/>
    <p:sldId id="261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FA36-5CEA-4FBB-938E-0EC75080CD49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3319-BA06-4BDF-8680-2A9857DDB27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827584" y="2132856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b="1" dirty="0" smtClean="0">
                <a:solidFill>
                  <a:srgbClr val="FF6699"/>
                </a:solidFill>
                <a:latin typeface="Comic Sans MS" pitchFamily="66" charset="0"/>
              </a:rPr>
              <a:t>Dievčatko Jahôdka nás učí </a:t>
            </a:r>
            <a:endParaRPr lang="sk-SK" sz="6000" b="1" dirty="0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868144" y="3140968"/>
            <a:ext cx="156324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ô</a:t>
            </a:r>
            <a:endParaRPr lang="sk-SK" sz="20000" b="1" cap="none" spc="0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3931"/>
            <a:ext cx="9144000" cy="7041931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404664"/>
            <a:ext cx="64807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K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ň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V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kol ticho tróni,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m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j k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ň stojí v t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ni.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Neurobí kr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čik,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má odretý b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čik.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Koník malý, koník m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j,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    obtri si bok</a:t>
            </a:r>
            <a:r>
              <a:rPr kumimoji="0" lang="sk-SK" sz="36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o b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ô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ľhoj.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4" name="Picture 21" descr="kon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293096"/>
            <a:ext cx="2592288" cy="252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763688" y="692696"/>
            <a:ext cx="46650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solidFill>
                  <a:srgbClr val="FF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Prečítajte </a:t>
            </a:r>
            <a:r>
              <a:rPr lang="sk-SK" sz="3600" b="1" dirty="0" smtClean="0">
                <a:ln w="11430"/>
                <a:solidFill>
                  <a:srgbClr val="FF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Jahôdke</a:t>
            </a:r>
            <a:r>
              <a:rPr lang="sk-SK" sz="3600" b="1" cap="none" spc="0" dirty="0" smtClean="0">
                <a:ln w="11430"/>
                <a:solidFill>
                  <a:srgbClr val="FF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sk-SK" sz="3600" b="1" cap="none" spc="0" dirty="0" smtClean="0">
                <a:ln w="11430"/>
                <a:solidFill>
                  <a:srgbClr val="FF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slová</a:t>
            </a:r>
            <a:endParaRPr lang="sk-SK" sz="3600" b="1" cap="none" spc="0" dirty="0">
              <a:ln w="11430"/>
              <a:solidFill>
                <a:srgbClr val="FF0066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971600" y="1628800"/>
            <a:ext cx="1440160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môj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660232" y="2132856"/>
            <a:ext cx="1440160" cy="864096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kôl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771800" y="2204864"/>
            <a:ext cx="1440160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nôž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899592" y="3140968"/>
            <a:ext cx="1440160" cy="864096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kôš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4644008" y="1916832"/>
            <a:ext cx="144016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stôl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771800" y="3356992"/>
            <a:ext cx="1440160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vôňa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788024" y="3212976"/>
            <a:ext cx="1440160" cy="86409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tôňa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6660232" y="3356992"/>
            <a:ext cx="1440160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kôra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051720" y="4509120"/>
            <a:ext cx="144016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pôda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995936" y="4509120"/>
            <a:ext cx="1440160" cy="864096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vôľa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940152" y="4509120"/>
            <a:ext cx="1656184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dôvod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059832" y="5517232"/>
            <a:ext cx="1728192" cy="86409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rôzny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220072" y="5517232"/>
            <a:ext cx="1800200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hrôza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475656" y="1052736"/>
            <a:ext cx="1872208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spôsob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3995936" y="1052736"/>
            <a:ext cx="180020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škôlka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755576" y="2276872"/>
            <a:ext cx="1728192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ôsmy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444208" y="2276872"/>
            <a:ext cx="1944216" cy="864096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ôsmak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699792" y="2276872"/>
            <a:ext cx="1584176" cy="864096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vôbec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427984" y="2276872"/>
            <a:ext cx="1872208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chôdza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55576" y="3284984"/>
            <a:ext cx="1728192" cy="86409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kôpor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915816" y="3284984"/>
            <a:ext cx="2304256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lahôdka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5580112" y="3284984"/>
            <a:ext cx="2376264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guľôčka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51720" y="4437112"/>
            <a:ext cx="2304256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pôsobiť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6016" y="4437112"/>
            <a:ext cx="2664296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dôchodca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131840" y="5445224"/>
            <a:ext cx="2664296" cy="864096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oblôčik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899592" y="692696"/>
            <a:ext cx="51845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solidFill>
                  <a:srgbClr val="FF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Doplňte správne významy slov</a:t>
            </a:r>
            <a:endParaRPr lang="sk-SK" sz="3600" b="1" cap="none" spc="0" dirty="0">
              <a:ln w="11430"/>
              <a:solidFill>
                <a:srgbClr val="FF0066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899592" y="220486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tôňa - </a:t>
            </a:r>
            <a:endParaRPr lang="sk-SK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043608" y="321297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nôž - </a:t>
            </a:r>
            <a:endParaRPr lang="sk-SK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907704" y="400506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pôjd -</a:t>
            </a:r>
            <a:endParaRPr lang="sk-SK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71800" y="465313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miesto, kam nesvieti slnko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771800" y="515719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časť domu pod strechou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771800" y="566124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nástroj na rezanie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-0.03657 L -0.02743 -0.3620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23 0.04699 L 0.11424 -0.162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-0.03657 L -0.01181 -0.3724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83568" y="1556792"/>
            <a:ext cx="6840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Drobný kvietok na jar kvitne. Hľadia z trávy modré očká. Pekne vonia, keď deň svitne. </a:t>
            </a:r>
          </a:p>
          <a:p>
            <a:r>
              <a:rPr lang="sk-SK" sz="32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Je to hloh či ... </a:t>
            </a:r>
            <a:endParaRPr lang="sk-SK" sz="3200" b="1" dirty="0">
              <a:solidFill>
                <a:srgbClr val="7030A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259632" y="836712"/>
            <a:ext cx="64807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0" cap="none" spc="50" normalizeH="0" baseline="0" noProof="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Hádaj, hádaj hádanku...</a:t>
            </a:r>
            <a:endParaRPr kumimoji="0" lang="sk-SK" sz="3600" b="1" i="0" u="none" strike="noStrike" kern="0" cap="none" spc="50" normalizeH="0" baseline="0" noProof="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pic>
        <p:nvPicPr>
          <p:cNvPr id="7" name="Picture 14" descr="C:\Users\lenovo_ntb\AppData\Local\Microsoft\Windows\Temporary Internet Files\Content.IE5\A17D5E22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212976"/>
            <a:ext cx="2736502" cy="273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ĺžnik so šikmým zaobleným rohom 8"/>
          <p:cNvSpPr/>
          <p:nvPr/>
        </p:nvSpPr>
        <p:spPr>
          <a:xfrm>
            <a:off x="2771800" y="3861048"/>
            <a:ext cx="2764369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fial</a:t>
            </a: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čka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755576" y="1772816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FF0066"/>
                </a:solidFill>
                <a:latin typeface="Comic Sans MS"/>
                <a:ea typeface="Times New Roman"/>
                <a:cs typeface="Times New Roman"/>
              </a:rPr>
              <a:t>V lese ju nájdete v červenej šatke, očká má privreté a líčka sladké. </a:t>
            </a:r>
            <a:endParaRPr lang="sk-SK" sz="3200" b="1" dirty="0">
              <a:solidFill>
                <a:srgbClr val="FF0066"/>
              </a:solidFill>
            </a:endParaRPr>
          </a:p>
        </p:txBody>
      </p:sp>
      <p:pic>
        <p:nvPicPr>
          <p:cNvPr id="4" name="Picture 22" descr="ujb5ybx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12976"/>
            <a:ext cx="1500635" cy="210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8" descr="fx3wbew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149080"/>
            <a:ext cx="1966863" cy="193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so šikmým zaobleným rohom 5"/>
          <p:cNvSpPr/>
          <p:nvPr/>
        </p:nvSpPr>
        <p:spPr>
          <a:xfrm>
            <a:off x="4283968" y="2924944"/>
            <a:ext cx="2764369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jah</a:t>
            </a: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ka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899592" y="1268760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Keď som ešte veľmi malý, </a:t>
            </a:r>
          </a:p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nechajú ma skákať, hrať, </a:t>
            </a:r>
          </a:p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len čo trošku </a:t>
            </a:r>
            <a:r>
              <a:rPr lang="sk-SK" sz="3200" b="1" dirty="0" err="1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povyrastiem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, </a:t>
            </a:r>
          </a:p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už ma začnú zapriahať. </a:t>
            </a:r>
            <a:endParaRPr lang="sk-SK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C:\Documents and Settings\Juraj\Desktop\Obrázky\k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43826" y="3284984"/>
            <a:ext cx="234497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ani_0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149080"/>
            <a:ext cx="3168352" cy="23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so šikmým zaobleným rohom 5"/>
          <p:cNvSpPr/>
          <p:nvPr/>
        </p:nvSpPr>
        <p:spPr>
          <a:xfrm>
            <a:off x="2771800" y="3356992"/>
            <a:ext cx="1944216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ň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pic>
        <p:nvPicPr>
          <p:cNvPr id="11266" name="Picture 2" descr="http://jozefjavurek.blog.sme.sk/blog/312/11917/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140968"/>
            <a:ext cx="3923488" cy="2952328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1475656" y="1124744"/>
            <a:ext cx="417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Čo uteká bez nôh? 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5" name="Obdĺžnik so šikmým zaobleným rohom 4"/>
          <p:cNvSpPr/>
          <p:nvPr/>
        </p:nvSpPr>
        <p:spPr>
          <a:xfrm>
            <a:off x="2843808" y="1916832"/>
            <a:ext cx="1944216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ňa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763688" y="764704"/>
            <a:ext cx="43636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V ktorých slovách </a:t>
            </a:r>
          </a:p>
          <a:p>
            <a:pPr algn="ctr"/>
            <a:r>
              <a:rPr lang="sk-SK" sz="36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počujeme </a:t>
            </a:r>
            <a:r>
              <a:rPr lang="sk-SK" sz="36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ô</a:t>
            </a:r>
            <a:r>
              <a:rPr lang="sk-SK" sz="36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9FF66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36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sk-SK" sz="3600" b="1" cap="none" spc="0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2" name="Picture 2" descr="http://victorinox.sk/389-531-thickbox/victorinox-67606l119-univerzalny-kuchynsky-noz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29059">
            <a:off x="260473" y="1745258"/>
            <a:ext cx="2016224" cy="2016224"/>
          </a:xfrm>
          <a:prstGeom prst="rect">
            <a:avLst/>
          </a:prstGeom>
          <a:noFill/>
        </p:spPr>
      </p:pic>
      <p:sp>
        <p:nvSpPr>
          <p:cNvPr id="5" name="Obdĺžnik so šikmým zaobleným rohom 4"/>
          <p:cNvSpPr/>
          <p:nvPr/>
        </p:nvSpPr>
        <p:spPr>
          <a:xfrm>
            <a:off x="1547664" y="2060848"/>
            <a:ext cx="1296144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46" name="Picture 6" descr="http://www.pekna-domacnost.sk/media/catalog/product/cache/1/image/9df78eab33525d08d6e5fb8d27136e95/6/3/6337_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924944"/>
            <a:ext cx="2592288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ĺžnik so šikmým zaobleným rohom 8"/>
          <p:cNvSpPr/>
          <p:nvPr/>
        </p:nvSpPr>
        <p:spPr>
          <a:xfrm>
            <a:off x="2915816" y="5517232"/>
            <a:ext cx="1296144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22" descr="detsky_stol_s_ltd_doskou_800_x_800_mm_m16_358_001_lar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797152"/>
            <a:ext cx="2758660" cy="1728440"/>
          </a:xfrm>
          <a:prstGeom prst="rect">
            <a:avLst/>
          </a:prstGeom>
          <a:noFill/>
        </p:spPr>
      </p:pic>
      <p:sp>
        <p:nvSpPr>
          <p:cNvPr id="11" name="Obdĺžnik so šikmým zaobleným rohom 10"/>
          <p:cNvSpPr/>
          <p:nvPr/>
        </p:nvSpPr>
        <p:spPr>
          <a:xfrm>
            <a:off x="7020272" y="4509120"/>
            <a:ext cx="1296144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bdĺžnik so šikmým zaobleným rohom 12"/>
          <p:cNvSpPr/>
          <p:nvPr/>
        </p:nvSpPr>
        <p:spPr>
          <a:xfrm>
            <a:off x="6012160" y="1988840"/>
            <a:ext cx="2304256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jah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dka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" descr="https://lh3.ggpht.com/TmXuoWjZA2wbN8WBqqQvHPS6NLmrw2WG9vjrjVcEZRQHcrNTCoQY6VBspoOvdkbgY9Ig=w3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2924944"/>
            <a:ext cx="1800200" cy="1800200"/>
          </a:xfrm>
          <a:prstGeom prst="rect">
            <a:avLst/>
          </a:prstGeom>
          <a:noFill/>
        </p:spPr>
      </p:pic>
      <p:sp>
        <p:nvSpPr>
          <p:cNvPr id="14" name="Obdĺžnik so šikmým zaobleným rohom 13"/>
          <p:cNvSpPr/>
          <p:nvPr/>
        </p:nvSpPr>
        <p:spPr>
          <a:xfrm>
            <a:off x="3491880" y="2132856"/>
            <a:ext cx="2304256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guľ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čky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pic>
        <p:nvPicPr>
          <p:cNvPr id="9218" name="Picture 2" descr="http://fotky.sme.sk/foto/164295/nozicky?type=v&amp;x=650&amp;y=5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653136"/>
            <a:ext cx="2100368" cy="1728192"/>
          </a:xfrm>
          <a:prstGeom prst="rect">
            <a:avLst/>
          </a:prstGeom>
          <a:noFill/>
        </p:spPr>
      </p:pic>
      <p:sp>
        <p:nvSpPr>
          <p:cNvPr id="4" name="Obdĺžnik so šikmým zaobleným rohom 3"/>
          <p:cNvSpPr/>
          <p:nvPr/>
        </p:nvSpPr>
        <p:spPr>
          <a:xfrm>
            <a:off x="2411760" y="3717032"/>
            <a:ext cx="1728192" cy="720080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žky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20" name="Picture 4" descr="http://4.bp.blogspot.com/_mB8nLmtRjpM/TTwwBFNlnTI/AAAAAAAAAB8/glOfdf0JYVg/s1600/k%25C3%25B4rk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25144"/>
            <a:ext cx="2211089" cy="1656184"/>
          </a:xfrm>
          <a:prstGeom prst="rect">
            <a:avLst/>
          </a:prstGeom>
          <a:noFill/>
        </p:spPr>
      </p:pic>
      <p:sp>
        <p:nvSpPr>
          <p:cNvPr id="6" name="Obdĺžnik so šikmým zaobleným rohom 5"/>
          <p:cNvSpPr/>
          <p:nvPr/>
        </p:nvSpPr>
        <p:spPr>
          <a:xfrm>
            <a:off x="5076056" y="3789040"/>
            <a:ext cx="1728192" cy="720080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rka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22" name="Picture 6" descr="http://hiking.sk/dev/gallery/photos/d3ba4dc95f8887b7759c2bb32d4f86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772816"/>
            <a:ext cx="1872208" cy="1843405"/>
          </a:xfrm>
          <a:prstGeom prst="rect">
            <a:avLst/>
          </a:prstGeom>
          <a:noFill/>
        </p:spPr>
      </p:pic>
      <p:sp>
        <p:nvSpPr>
          <p:cNvPr id="8" name="Obdĺžnik so šikmým zaobleným rohom 7"/>
          <p:cNvSpPr/>
          <p:nvPr/>
        </p:nvSpPr>
        <p:spPr>
          <a:xfrm>
            <a:off x="1331640" y="836712"/>
            <a:ext cx="2088232" cy="720080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obl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čik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24" name="Picture 8" descr="http://ipravda.sk/res/2010/02/19/thumbs/75025-skolka-materska-skola-clanok.jpg"/>
          <p:cNvPicPr>
            <a:picLocks noChangeAspect="1" noChangeArrowheads="1"/>
          </p:cNvPicPr>
          <p:nvPr/>
        </p:nvPicPr>
        <p:blipFill>
          <a:blip r:embed="rId6" cstate="print"/>
          <a:srcRect r="274" b="14092"/>
          <a:stretch>
            <a:fillRect/>
          </a:stretch>
        </p:blipFill>
        <p:spPr bwMode="auto">
          <a:xfrm>
            <a:off x="3563888" y="1844824"/>
            <a:ext cx="2455473" cy="1584176"/>
          </a:xfrm>
          <a:prstGeom prst="rect">
            <a:avLst/>
          </a:prstGeom>
          <a:noFill/>
        </p:spPr>
      </p:pic>
      <p:sp>
        <p:nvSpPr>
          <p:cNvPr id="10" name="Obdĺžnik so šikmým zaobleným rohom 9"/>
          <p:cNvSpPr/>
          <p:nvPr/>
        </p:nvSpPr>
        <p:spPr>
          <a:xfrm>
            <a:off x="3851920" y="836712"/>
            <a:ext cx="2088232" cy="720080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šk</a:t>
            </a:r>
            <a:r>
              <a:rPr kumimoji="0" lang="sk-SK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noProof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26" name="Picture 10" descr="http://www.dennikrelax.sk/photos/kopor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4286" y="1574174"/>
            <a:ext cx="1945626" cy="1710810"/>
          </a:xfrm>
          <a:prstGeom prst="rect">
            <a:avLst/>
          </a:prstGeom>
          <a:noFill/>
        </p:spPr>
      </p:pic>
      <p:sp>
        <p:nvSpPr>
          <p:cNvPr id="12" name="Obdĺžnik so šikmým zaobleným rohom 11"/>
          <p:cNvSpPr/>
          <p:nvPr/>
        </p:nvSpPr>
        <p:spPr>
          <a:xfrm>
            <a:off x="6948264" y="3140968"/>
            <a:ext cx="1728192" cy="720080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</a:t>
            </a:r>
            <a:r>
              <a:rPr lang="sk-SK" sz="4400" b="1" kern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3" name="Rectangle 10"/>
          <p:cNvSpPr txBox="1">
            <a:spLocks noChangeArrowheads="1"/>
          </p:cNvSpPr>
          <p:nvPr/>
        </p:nvSpPr>
        <p:spPr>
          <a:xfrm>
            <a:off x="971600" y="1340768"/>
            <a:ext cx="756084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Má krídelká celkom ako vtáča,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len jednému písmenku sa páčia.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Čo je to?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3203848" y="3573016"/>
            <a:ext cx="2088232" cy="2304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ô</a:t>
            </a:r>
          </a:p>
        </p:txBody>
      </p:sp>
      <p:sp>
        <p:nvSpPr>
          <p:cNvPr id="6" name="Obdĺžnik so šikmým zaobleným rohom 5"/>
          <p:cNvSpPr/>
          <p:nvPr/>
        </p:nvSpPr>
        <p:spPr>
          <a:xfrm>
            <a:off x="5940152" y="2996952"/>
            <a:ext cx="1944216" cy="792088"/>
          </a:xfrm>
          <a:prstGeom prst="round2DiagRect">
            <a:avLst/>
          </a:prstGeom>
          <a:solidFill>
            <a:srgbClr val="FFFF66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vokáň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Kartičkové\Jarné\dievčatko-jahôdka- a slnieč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1931"/>
          </a:xfrm>
          <a:prstGeom prst="rect">
            <a:avLst/>
          </a:prstGeom>
          <a:noFill/>
        </p:spPr>
      </p:pic>
      <p:sp>
        <p:nvSpPr>
          <p:cNvPr id="4" name="Rectangle 16"/>
          <p:cNvSpPr txBox="1">
            <a:spLocks noChangeArrowheads="1"/>
          </p:cNvSpPr>
          <p:nvPr/>
        </p:nvSpPr>
        <p:spPr>
          <a:xfrm>
            <a:off x="2771800" y="1124744"/>
            <a:ext cx="4608512" cy="50736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Vieš čo je to vokáň 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To je taký </a:t>
            </a:r>
            <a:r>
              <a:rPr kumimoji="0" lang="sk-S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kvokáň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Kam si kvokne,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všetko kvoká.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Dôležitý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 je ten vokáň.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tôňa,</a:t>
            </a:r>
            <a:r>
              <a:rPr kumimoji="0" lang="sk-SK" sz="2800" b="1" i="0" u="none" strike="noStrike" kern="1200" cap="none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stôl,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kôň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 a 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vôl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pôjd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 a</a:t>
            </a:r>
            <a:r>
              <a:rPr kumimoji="0" lang="sk-SK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nôž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kôl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 a</a:t>
            </a:r>
            <a:r>
              <a:rPr kumimoji="0" lang="sk-SK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</a:rPr>
              <a:t>kôš.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V koši kvočka- </a:t>
            </a:r>
            <a:r>
              <a:rPr kumimoji="0" lang="sk-S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kvokaňa</a:t>
            </a:r>
            <a:endParaRPr kumimoji="0" lang="sk-SK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</a:rPr>
              <a:t>kvoká aj bez vokáňa.</a:t>
            </a: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5" name="Picture 10" descr="Obrázek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5148" y="5229200"/>
            <a:ext cx="1689111" cy="115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200</Words>
  <Application>Microsoft Office PowerPoint</Application>
  <PresentationFormat>Prezentácia na obrazovke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Evka</dc:creator>
  <cp:lastModifiedBy>Windows User</cp:lastModifiedBy>
  <cp:revision>31</cp:revision>
  <dcterms:created xsi:type="dcterms:W3CDTF">2014-05-01T07:12:09Z</dcterms:created>
  <dcterms:modified xsi:type="dcterms:W3CDTF">2020-05-17T17:06:29Z</dcterms:modified>
</cp:coreProperties>
</file>