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1" r:id="rId4"/>
    <p:sldId id="262" r:id="rId5"/>
    <p:sldId id="263" r:id="rId6"/>
    <p:sldId id="259" r:id="rId7"/>
    <p:sldId id="265" r:id="rId8"/>
    <p:sldId id="260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C5A6-478A-4E96-ADBB-033DBCEB168A}" type="datetimeFigureOut">
              <a:rPr lang="pl-PL" smtClean="0"/>
              <a:t>2017-03-19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A8ED-4B3B-43F1-9062-D2CBB140438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C5A6-478A-4E96-ADBB-033DBCEB168A}" type="datetimeFigureOut">
              <a:rPr lang="pl-PL" smtClean="0"/>
              <a:t>2017-03-19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A8ED-4B3B-43F1-9062-D2CBB14043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C5A6-478A-4E96-ADBB-033DBCEB168A}" type="datetimeFigureOut">
              <a:rPr lang="pl-PL" smtClean="0"/>
              <a:t>2017-03-19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A8ED-4B3B-43F1-9062-D2CBB14043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C5A6-478A-4E96-ADBB-033DBCEB168A}" type="datetimeFigureOut">
              <a:rPr lang="pl-PL" smtClean="0"/>
              <a:t>2017-03-19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A8ED-4B3B-43F1-9062-D2CBB14043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C5A6-478A-4E96-ADBB-033DBCEB168A}" type="datetimeFigureOut">
              <a:rPr lang="pl-PL" smtClean="0"/>
              <a:t>2017-03-19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A8ED-4B3B-43F1-9062-D2CBB140438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C5A6-478A-4E96-ADBB-033DBCEB168A}" type="datetimeFigureOut">
              <a:rPr lang="pl-PL" smtClean="0"/>
              <a:t>2017-03-19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A8ED-4B3B-43F1-9062-D2CBB140438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C5A6-478A-4E96-ADBB-033DBCEB168A}" type="datetimeFigureOut">
              <a:rPr lang="pl-PL" smtClean="0"/>
              <a:t>2017-03-19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A8ED-4B3B-43F1-9062-D2CBB140438C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C5A6-478A-4E96-ADBB-033DBCEB168A}" type="datetimeFigureOut">
              <a:rPr lang="pl-PL" smtClean="0"/>
              <a:t>2017-03-19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A8ED-4B3B-43F1-9062-D2CBB14043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C5A6-478A-4E96-ADBB-033DBCEB168A}" type="datetimeFigureOut">
              <a:rPr lang="pl-PL" smtClean="0"/>
              <a:t>2017-03-19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A8ED-4B3B-43F1-9062-D2CBB14043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C5A6-478A-4E96-ADBB-033DBCEB168A}" type="datetimeFigureOut">
              <a:rPr lang="pl-PL" smtClean="0"/>
              <a:t>2017-03-19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A8ED-4B3B-43F1-9062-D2CBB14043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C5A6-478A-4E96-ADBB-033DBCEB168A}" type="datetimeFigureOut">
              <a:rPr lang="pl-PL" smtClean="0"/>
              <a:t>2017-03-19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DA8ED-4B3B-43F1-9062-D2CBB140438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E3EC5A6-478A-4E96-ADBB-033DBCEB168A}" type="datetimeFigureOut">
              <a:rPr lang="pl-PL" smtClean="0"/>
              <a:t>2017-03-19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C0DA8ED-4B3B-43F1-9062-D2CBB140438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zet.pl/media/" TargetMode="External"/><Relationship Id="rId2" Type="http://schemas.openxmlformats.org/officeDocument/2006/relationships/hyperlink" Target="http://neuropsychologia.org/zludzenia-wzrokow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mputerswiat.p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pl-PL" dirty="0" smtClean="0"/>
              <a:t>ILUZJE OPTYCZNE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ZŁUDZENIA WZROKOWE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1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pl-PL" dirty="0" smtClean="0"/>
              <a:t>DEFINICJA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b="1" dirty="0" smtClean="0">
                <a:solidFill>
                  <a:schemeClr val="tx1"/>
                </a:solidFill>
              </a:rPr>
              <a:t>Złudzenia </a:t>
            </a:r>
            <a:r>
              <a:rPr lang="pl-PL" b="1" dirty="0">
                <a:solidFill>
                  <a:schemeClr val="tx1"/>
                </a:solidFill>
              </a:rPr>
              <a:t>(iluzje) </a:t>
            </a:r>
            <a:r>
              <a:rPr lang="pl-PL" dirty="0">
                <a:solidFill>
                  <a:schemeClr val="tx1"/>
                </a:solidFill>
              </a:rPr>
              <a:t>są to zjawiska wynikające z błędnej interpretacji obrazu przez mózg. Może być to spowodowane np. grą </a:t>
            </a:r>
            <a:r>
              <a:rPr lang="pl-PL" dirty="0" smtClean="0">
                <a:solidFill>
                  <a:schemeClr val="tx1"/>
                </a:solidFill>
              </a:rPr>
              <a:t>cieni, kontrastem, różnicami </a:t>
            </a:r>
            <a:r>
              <a:rPr lang="pl-PL" dirty="0">
                <a:solidFill>
                  <a:schemeClr val="tx1"/>
                </a:solidFill>
              </a:rPr>
              <a:t>kolorów </a:t>
            </a:r>
            <a:r>
              <a:rPr lang="pl-PL" dirty="0" smtClean="0">
                <a:solidFill>
                  <a:schemeClr val="tx1"/>
                </a:solidFill>
              </a:rPr>
              <a:t>i innymi </a:t>
            </a:r>
            <a:r>
              <a:rPr lang="pl-PL" dirty="0">
                <a:solidFill>
                  <a:schemeClr val="tx1"/>
                </a:solidFill>
              </a:rPr>
              <a:t>czynnikami, które automatycznie wprowadzają mózg </a:t>
            </a:r>
            <a:endParaRPr lang="pl-PL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 smtClean="0">
                <a:solidFill>
                  <a:schemeClr val="tx1"/>
                </a:solidFill>
              </a:rPr>
              <a:t>w </a:t>
            </a:r>
            <a:r>
              <a:rPr lang="pl-PL" dirty="0">
                <a:solidFill>
                  <a:schemeClr val="tx1"/>
                </a:solidFill>
              </a:rPr>
              <a:t>błędny </a:t>
            </a:r>
            <a:r>
              <a:rPr lang="pl-PL" dirty="0" smtClean="0">
                <a:solidFill>
                  <a:schemeClr val="tx1"/>
                </a:solidFill>
              </a:rPr>
              <a:t>tok </a:t>
            </a:r>
            <a:r>
              <a:rPr lang="pl-PL" dirty="0">
                <a:solidFill>
                  <a:schemeClr val="tx1"/>
                </a:solidFill>
              </a:rPr>
              <a:t>myślenia.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87" y="3789040"/>
            <a:ext cx="3730892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0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pl-PL" dirty="0" smtClean="0"/>
              <a:t>MÓZG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268760"/>
            <a:ext cx="8351423" cy="53285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tx1"/>
                </a:solidFill>
              </a:rPr>
              <a:t>Obrazy, które widzimy nie powstają w oku lecz </a:t>
            </a:r>
            <a:r>
              <a:rPr lang="pl-PL" dirty="0" smtClean="0">
                <a:solidFill>
                  <a:schemeClr val="tx1"/>
                </a:solidFill>
              </a:rPr>
              <a:t>mózgu. Narząd </a:t>
            </a:r>
            <a:r>
              <a:rPr lang="pl-PL" dirty="0">
                <a:solidFill>
                  <a:schemeClr val="tx1"/>
                </a:solidFill>
              </a:rPr>
              <a:t>wzroku często płata nam figle. Istnieje wiele iluzji optycznych, które sprawiają, że nasz mózg błędnie interpretuje oglądane obrazy. </a:t>
            </a:r>
            <a:endParaRPr lang="pl-PL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92" y="4077072"/>
            <a:ext cx="422933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81642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1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pl-PL" dirty="0" smtClean="0"/>
              <a:t>POSTRZEGANIE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086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tx1"/>
                </a:solidFill>
              </a:rPr>
              <a:t>Złudzenia optyczne powstają pod wpływem koloru, kształtu, kontrastu i oszukują jednocześnie nasze oczy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i </a:t>
            </a:r>
            <a:r>
              <a:rPr lang="pl-PL" dirty="0">
                <a:solidFill>
                  <a:schemeClr val="tx1"/>
                </a:solidFill>
              </a:rPr>
              <a:t>mózg. To dlatego wiele ludzi może inaczej postrzegać pewne obrazy. </a:t>
            </a:r>
          </a:p>
          <a:p>
            <a:endParaRPr lang="pl-P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Ile nóg ma słoń?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46956"/>
            <a:ext cx="4008487" cy="291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9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WIDZIMY TRÓJWYMIAROWO?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 smtClean="0">
                <a:solidFill>
                  <a:schemeClr val="tx1"/>
                </a:solidFill>
              </a:rPr>
              <a:t>Tak </a:t>
            </a:r>
            <a:r>
              <a:rPr lang="pl-PL" dirty="0">
                <a:solidFill>
                  <a:schemeClr val="tx1"/>
                </a:solidFill>
              </a:rPr>
              <a:t>naprawdę nie widzimy, bo narząd wzroku rejestruje obraz dwuwymiarowy. Ponieważ jednak oczy znajdują się od siebie w pewnej odległości, każde rejestruje inny obraz (trochę przesunięty i pod nieco innym kątem). W mózgu następuje połączenie obrazów z obu oczu w </a:t>
            </a:r>
            <a:r>
              <a:rPr lang="pl-PL" dirty="0" smtClean="0">
                <a:solidFill>
                  <a:schemeClr val="tx1"/>
                </a:solidFill>
              </a:rPr>
              <a:t>jeden trójwymiarowy.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pl-PL" dirty="0" smtClean="0"/>
              <a:t>SPRAWDŹ SIĘ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b="1" dirty="0" smtClean="0">
                <a:solidFill>
                  <a:schemeClr val="tx1"/>
                </a:solidFill>
              </a:rPr>
              <a:t>Stereogram</a:t>
            </a:r>
            <a:r>
              <a:rPr lang="pl-PL" b="1" dirty="0">
                <a:solidFill>
                  <a:schemeClr val="tx1"/>
                </a:solidFill>
              </a:rPr>
              <a:t>, </a:t>
            </a:r>
            <a:r>
              <a:rPr lang="pl-PL" dirty="0">
                <a:solidFill>
                  <a:schemeClr val="tx1"/>
                </a:solidFill>
              </a:rPr>
              <a:t>inaczej zwany obrazem stereoskopowym, to obraz przedstawiony na płaszczyźnie w taki sposób, aby sprawiał wrażenie trójwymiarowego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  <a:r>
              <a:rPr lang="pl-PL" dirty="0">
                <a:solidFill>
                  <a:schemeClr val="tx1"/>
                </a:solidFill>
              </a:rPr>
              <a:t> Odpowiednio patrząc na stereogram, zobaczymy trójwymiarowe obrazy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dirty="0" smtClean="0">
                <a:solidFill>
                  <a:schemeClr val="tx1"/>
                </a:solidFill>
              </a:rPr>
              <a:t>(karty 3D)</a:t>
            </a:r>
            <a:endParaRPr lang="pl-PL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28" y="3861048"/>
            <a:ext cx="3758472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7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80724"/>
            <a:ext cx="3923928" cy="24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pl-PL" dirty="0" smtClean="0"/>
              <a:t>TYLKO ZABAWA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 smtClean="0">
                <a:solidFill>
                  <a:schemeClr val="tx1"/>
                </a:solidFill>
              </a:rPr>
              <a:t>Nie </a:t>
            </a:r>
            <a:r>
              <a:rPr lang="pl-PL" dirty="0">
                <a:solidFill>
                  <a:schemeClr val="tx1"/>
                </a:solidFill>
              </a:rPr>
              <a:t>tylko zabawa. To również niezwykle interesujące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i </a:t>
            </a:r>
            <a:r>
              <a:rPr lang="pl-PL" dirty="0">
                <a:solidFill>
                  <a:schemeClr val="tx1"/>
                </a:solidFill>
              </a:rPr>
              <a:t>przydatne narzędzie wspierające badania aktywności mózgu i samych narządów zmysłów. </a:t>
            </a:r>
            <a:r>
              <a:rPr lang="pl-PL" dirty="0" smtClean="0">
                <a:solidFill>
                  <a:schemeClr val="tx1"/>
                </a:solidFill>
              </a:rPr>
              <a:t>Iluzja </a:t>
            </a:r>
            <a:r>
              <a:rPr lang="pl-PL" dirty="0">
                <a:solidFill>
                  <a:schemeClr val="tx1"/>
                </a:solidFill>
              </a:rPr>
              <a:t>pokazuje z jednej strony niedoskonałość, a z drugiej niesamowitość naszego umysłu i systemu poznawczego.</a:t>
            </a:r>
          </a:p>
        </p:txBody>
      </p:sp>
    </p:spTree>
    <p:extLst>
      <p:ext uri="{BB962C8B-B14F-4D97-AF65-F5344CB8AC3E}">
        <p14:creationId xmlns:p14="http://schemas.microsoft.com/office/powerpoint/2010/main" val="289245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http://</a:t>
            </a:r>
            <a:r>
              <a:rPr lang="pl-PL" dirty="0" smtClean="0">
                <a:hlinkClick r:id="rId2"/>
              </a:rPr>
              <a:t>neuropsychologia.org/zludzenia-wzrokowe</a:t>
            </a:r>
            <a:endParaRPr lang="pl-PL" dirty="0" smtClean="0"/>
          </a:p>
          <a:p>
            <a:r>
              <a:rPr lang="pl-PL" dirty="0">
                <a:hlinkClick r:id="rId3"/>
              </a:rPr>
              <a:t>http://www.radiozet.pl/media</a:t>
            </a:r>
            <a:r>
              <a:rPr lang="pl-PL" dirty="0" smtClean="0">
                <a:hlinkClick r:id="rId3"/>
              </a:rPr>
              <a:t>/</a:t>
            </a:r>
            <a:endParaRPr lang="pl-PL" dirty="0" smtClean="0"/>
          </a:p>
          <a:p>
            <a:r>
              <a:rPr lang="pl-PL" dirty="0">
                <a:hlinkClick r:id="rId4"/>
              </a:rPr>
              <a:t>http://</a:t>
            </a:r>
            <a:r>
              <a:rPr lang="pl-PL" dirty="0" smtClean="0">
                <a:hlinkClick r:id="rId4"/>
              </a:rPr>
              <a:t>www.komputerswiat.pl</a:t>
            </a:r>
            <a:endParaRPr lang="pl-PL" dirty="0" smtClean="0"/>
          </a:p>
          <a:p>
            <a:r>
              <a:rPr lang="pl-PL" dirty="0" smtClean="0"/>
              <a:t>naukawpolsce.pap.pl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66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134</TotalTime>
  <Words>158</Words>
  <Application>Microsoft Office PowerPoint</Application>
  <PresentationFormat>Pokaz na ekranie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Kierownictwo</vt:lpstr>
      <vt:lpstr>ILUZJE OPTYCZNE</vt:lpstr>
      <vt:lpstr>DEFINICJA</vt:lpstr>
      <vt:lpstr>MÓZG</vt:lpstr>
      <vt:lpstr>POSTRZEGANIE</vt:lpstr>
      <vt:lpstr>WIDZIMY TRÓJWYMIAROWO?</vt:lpstr>
      <vt:lpstr>SPRAWDŹ SIĘ</vt:lpstr>
      <vt:lpstr>TYLKO ZABAWA ?</vt:lpstr>
      <vt:lpstr>Źródła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ILUZJE OPTYCZNE</dc:title>
  <dc:creator>Sylwia</dc:creator>
  <cp:lastModifiedBy>wrobel</cp:lastModifiedBy>
  <cp:revision>10</cp:revision>
  <dcterms:created xsi:type="dcterms:W3CDTF">2017-03-16T17:45:15Z</dcterms:created>
  <dcterms:modified xsi:type="dcterms:W3CDTF">2017-03-19T15:14:15Z</dcterms:modified>
</cp:coreProperties>
</file>