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6" r:id="rId2"/>
    <p:sldId id="273" r:id="rId3"/>
    <p:sldId id="275" r:id="rId4"/>
    <p:sldId id="274" r:id="rId5"/>
    <p:sldId id="26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6699"/>
    <a:srgbClr val="CDF2FF"/>
    <a:srgbClr val="FFFFCC"/>
    <a:srgbClr val="F1F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98001-628B-485C-979A-C0935CFF814F}" type="datetimeFigureOut">
              <a:rPr lang="sk-SK" smtClean="0"/>
              <a:t>10.4.2020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742C5-F0A1-4079-9DA4-12EDF41979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932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742C5-F0A1-4079-9DA4-12EDF41979EE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731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64FAC0A-7159-481E-AA3E-409EA9BC62EE}" type="datetimeFigureOut">
              <a:rPr lang="sk-SK" smtClean="0"/>
              <a:t>10.4.2020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36980F3-7120-4090-85D6-326F7295A329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C0A-7159-481E-AA3E-409EA9BC62EE}" type="datetimeFigureOut">
              <a:rPr lang="sk-SK" smtClean="0"/>
              <a:t>10.4.2020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80F3-7120-4090-85D6-326F7295A32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C0A-7159-481E-AA3E-409EA9BC62EE}" type="datetimeFigureOut">
              <a:rPr lang="sk-SK" smtClean="0"/>
              <a:t>10.4.2020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80F3-7120-4090-85D6-326F7295A32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C0A-7159-481E-AA3E-409EA9BC62EE}" type="datetimeFigureOut">
              <a:rPr lang="sk-SK" smtClean="0"/>
              <a:t>10.4.2020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80F3-7120-4090-85D6-326F7295A32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C0A-7159-481E-AA3E-409EA9BC62EE}" type="datetimeFigureOut">
              <a:rPr lang="sk-SK" smtClean="0"/>
              <a:t>10.4.2020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80F3-7120-4090-85D6-326F7295A32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C0A-7159-481E-AA3E-409EA9BC62EE}" type="datetimeFigureOut">
              <a:rPr lang="sk-SK" smtClean="0"/>
              <a:t>10.4.2020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80F3-7120-4090-85D6-326F7295A329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C0A-7159-481E-AA3E-409EA9BC62EE}" type="datetimeFigureOut">
              <a:rPr lang="sk-SK" smtClean="0"/>
              <a:t>10.4.2020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80F3-7120-4090-85D6-326F7295A32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C0A-7159-481E-AA3E-409EA9BC62EE}" type="datetimeFigureOut">
              <a:rPr lang="sk-SK" smtClean="0"/>
              <a:t>10.4.2020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80F3-7120-4090-85D6-326F7295A32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C0A-7159-481E-AA3E-409EA9BC62EE}" type="datetimeFigureOut">
              <a:rPr lang="sk-SK" smtClean="0"/>
              <a:t>10.4.2020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80F3-7120-4090-85D6-326F7295A32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C0A-7159-481E-AA3E-409EA9BC62EE}" type="datetimeFigureOut">
              <a:rPr lang="sk-SK" smtClean="0"/>
              <a:t>10.4.2020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80F3-7120-4090-85D6-326F7295A329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C0A-7159-481E-AA3E-409EA9BC62EE}" type="datetimeFigureOut">
              <a:rPr lang="sk-SK" smtClean="0"/>
              <a:t>10.4.2020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80F3-7120-4090-85D6-326F7295A32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64FAC0A-7159-481E-AA3E-409EA9BC62EE}" type="datetimeFigureOut">
              <a:rPr lang="sk-SK" smtClean="0"/>
              <a:t>10.4.2020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36980F3-7120-4090-85D6-326F7295A32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sz="5400" dirty="0"/>
          </a:p>
        </p:txBody>
      </p:sp>
      <p:sp>
        <p:nvSpPr>
          <p:cNvPr id="6" name="Obdĺžnik 5"/>
          <p:cNvSpPr/>
          <p:nvPr/>
        </p:nvSpPr>
        <p:spPr>
          <a:xfrm>
            <a:off x="1422283" y="1447463"/>
            <a:ext cx="712887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6600" b="1" dirty="0" smtClean="0">
              <a:ln w="1143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sk-SK" sz="66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Š</a:t>
            </a:r>
            <a:r>
              <a:rPr lang="sk-SK" sz="66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tvorciferné čísla</a:t>
            </a:r>
            <a:endParaRPr lang="sk-SK" sz="66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8261360" y="6165850"/>
            <a:ext cx="882651" cy="519113"/>
            <a:chOff x="5204" y="3884"/>
            <a:chExt cx="556" cy="327"/>
          </a:xfrm>
        </p:grpSpPr>
        <p:graphicFrame>
          <p:nvGraphicFramePr>
            <p:cNvPr id="9" name="Object 16"/>
            <p:cNvGraphicFramePr>
              <a:graphicFrameLocks noChangeAspect="1"/>
            </p:cNvGraphicFramePr>
            <p:nvPr/>
          </p:nvGraphicFramePr>
          <p:xfrm>
            <a:off x="5204" y="3884"/>
            <a:ext cx="556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4" name="Fotografia programu Photo Editor" r:id="rId3" imgW="1019048" imgH="647619" progId="">
                    <p:embed/>
                  </p:oleObj>
                </mc:Choice>
                <mc:Fallback>
                  <p:oleObj name="Fotografia programu Photo Editor" r:id="rId3" imgW="1019048" imgH="647619" progId="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4" y="3884"/>
                          <a:ext cx="556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AutoShape 68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09" y="3929"/>
              <a:ext cx="431" cy="272"/>
            </a:xfrm>
            <a:prstGeom prst="actionButtonForwardNex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34925" y="6165850"/>
            <a:ext cx="882650" cy="519113"/>
            <a:chOff x="22" y="3884"/>
            <a:chExt cx="556" cy="327"/>
          </a:xfrm>
        </p:grpSpPr>
        <p:graphicFrame>
          <p:nvGraphicFramePr>
            <p:cNvPr id="12" name="Object 16"/>
            <p:cNvGraphicFramePr>
              <a:graphicFrameLocks noChangeAspect="1"/>
            </p:cNvGraphicFramePr>
            <p:nvPr/>
          </p:nvGraphicFramePr>
          <p:xfrm>
            <a:off x="22" y="3884"/>
            <a:ext cx="556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5" name="Fotografia programu Photo Editor" r:id="rId5" imgW="1019048" imgH="647619" progId="">
                    <p:embed/>
                  </p:oleObj>
                </mc:Choice>
                <mc:Fallback>
                  <p:oleObj name="Fotografia programu Photo Editor" r:id="rId5" imgW="1019048" imgH="647619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" y="3884"/>
                          <a:ext cx="556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AutoShape 70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113" y="3929"/>
              <a:ext cx="408" cy="272"/>
            </a:xfrm>
            <a:prstGeom prst="actionButtonBackPrevious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k-SK" dirty="0" smtClean="0"/>
              <a:t>Zopakujme si!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908720"/>
            <a:ext cx="8640960" cy="5472608"/>
          </a:xfrm>
        </p:spPr>
        <p:txBody>
          <a:bodyPr>
            <a:normAutofit/>
          </a:bodyPr>
          <a:lstStyle/>
          <a:p>
            <a:r>
              <a:rPr lang="sk-SK" dirty="0"/>
              <a:t>č</a:t>
            </a:r>
            <a:r>
              <a:rPr lang="sk-SK" dirty="0" smtClean="0"/>
              <a:t>íslica = cifra</a:t>
            </a:r>
          </a:p>
          <a:p>
            <a:r>
              <a:rPr lang="sk-SK" dirty="0"/>
              <a:t>p</a:t>
            </a:r>
            <a:r>
              <a:rPr lang="sk-SK" dirty="0" smtClean="0"/>
              <a:t>oznáme 10 číslic: 0,1,2,3,4,5,6,7,8,9,</a:t>
            </a:r>
          </a:p>
          <a:p>
            <a:r>
              <a:rPr lang="sk-SK" dirty="0"/>
              <a:t>p</a:t>
            </a:r>
            <a:r>
              <a:rPr lang="sk-SK" dirty="0" smtClean="0"/>
              <a:t>omocou číslic zapisujeme čísla:</a:t>
            </a:r>
          </a:p>
          <a:p>
            <a:pPr marL="0" indent="0">
              <a:buNone/>
            </a:pPr>
            <a:r>
              <a:rPr lang="sk-SK" dirty="0" smtClean="0"/>
              <a:t>Pomocou číslice 3 zapíšeme číslo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sz="4000" b="1" dirty="0" smtClean="0">
                <a:solidFill>
                  <a:srgbClr val="FF0000"/>
                </a:solidFill>
              </a:rPr>
              <a:t>3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– je to </a:t>
            </a:r>
            <a:r>
              <a:rPr lang="sk-SK" sz="4000" b="1" dirty="0" smtClean="0">
                <a:solidFill>
                  <a:srgbClr val="FF0000"/>
                </a:solidFill>
              </a:rPr>
              <a:t>jednociferné číslo</a:t>
            </a:r>
          </a:p>
          <a:p>
            <a:pPr marL="0" indent="0">
              <a:buNone/>
            </a:pPr>
            <a:r>
              <a:rPr lang="sk-SK" dirty="0" smtClean="0"/>
              <a:t>Pomocou číslice 2 a 4 zapíšeme číslo </a:t>
            </a:r>
            <a:r>
              <a:rPr lang="sk-SK" b="1" dirty="0" smtClean="0">
                <a:solidFill>
                  <a:srgbClr val="FF0000"/>
                </a:solidFill>
              </a:rPr>
              <a:t>24 </a:t>
            </a:r>
            <a:r>
              <a:rPr lang="sk-SK" dirty="0" smtClean="0"/>
              <a:t>je to </a:t>
            </a:r>
            <a:r>
              <a:rPr lang="sk-SK" sz="4000" b="1" dirty="0" smtClean="0">
                <a:solidFill>
                  <a:srgbClr val="FF0000"/>
                </a:solidFill>
              </a:rPr>
              <a:t>dvojciferné číslo</a:t>
            </a:r>
          </a:p>
          <a:p>
            <a:pPr marL="0" indent="0">
              <a:buNone/>
            </a:pPr>
            <a:r>
              <a:rPr lang="sk-SK" dirty="0" smtClean="0"/>
              <a:t>Pomocou číslice 5,8, a 3 zapíšeme číslo </a:t>
            </a:r>
            <a:r>
              <a:rPr lang="sk-SK" sz="4000" b="1" dirty="0" smtClean="0">
                <a:solidFill>
                  <a:srgbClr val="FF0000"/>
                </a:solidFill>
              </a:rPr>
              <a:t>583</a:t>
            </a:r>
            <a:r>
              <a:rPr lang="sk-SK" dirty="0" smtClean="0"/>
              <a:t> – je to </a:t>
            </a:r>
            <a:r>
              <a:rPr lang="sk-SK" sz="4000" b="1" dirty="0" smtClean="0">
                <a:solidFill>
                  <a:srgbClr val="FF0000"/>
                </a:solidFill>
              </a:rPr>
              <a:t>trojciferné číslo</a:t>
            </a:r>
          </a:p>
        </p:txBody>
      </p:sp>
    </p:spTree>
    <p:extLst>
      <p:ext uri="{BB962C8B-B14F-4D97-AF65-F5344CB8AC3E}">
        <p14:creationId xmlns:p14="http://schemas.microsoft.com/office/powerpoint/2010/main" val="301253975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485800"/>
            <a:ext cx="7024744" cy="1143000"/>
          </a:xfrm>
        </p:spPr>
        <p:txBody>
          <a:bodyPr>
            <a:noAutofit/>
          </a:bodyPr>
          <a:lstStyle/>
          <a:p>
            <a:r>
              <a:rPr lang="sk-SK" sz="8800" b="1" dirty="0" smtClean="0">
                <a:solidFill>
                  <a:srgbClr val="FF0000"/>
                </a:solidFill>
              </a:rPr>
              <a:t>ČÍSLO</a:t>
            </a:r>
            <a:endParaRPr lang="sk-SK" sz="88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267744" y="1628800"/>
            <a:ext cx="4032448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010" dirty="0" smtClean="0">
                <a:solidFill>
                  <a:schemeClr val="tx1"/>
                </a:solidFill>
              </a:rPr>
              <a:t>3  864</a:t>
            </a:r>
            <a:endParaRPr lang="sk-SK" sz="5010" dirty="0">
              <a:solidFill>
                <a:schemeClr val="tx1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763688" y="3085852"/>
            <a:ext cx="59766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dirty="0">
                <a:solidFill>
                  <a:schemeClr val="bg1"/>
                </a:solidFill>
              </a:rPr>
              <a:t>j</a:t>
            </a:r>
            <a:r>
              <a:rPr lang="sk-SK" sz="4800" dirty="0" smtClean="0">
                <a:solidFill>
                  <a:schemeClr val="bg1"/>
                </a:solidFill>
              </a:rPr>
              <a:t>e štvorciferné číslo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67544" y="4776812"/>
            <a:ext cx="79928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j</a:t>
            </a:r>
            <a:r>
              <a:rPr lang="sk-SK" sz="3200" b="1" dirty="0" smtClean="0">
                <a:solidFill>
                  <a:schemeClr val="tx1"/>
                </a:solidFill>
              </a:rPr>
              <a:t>e zapísané pomocou číslic 3,8,6 a 4</a:t>
            </a:r>
            <a:endParaRPr lang="sk-SK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6000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1976" y="859144"/>
            <a:ext cx="7528682" cy="1143000"/>
          </a:xfrm>
        </p:spPr>
        <p:txBody>
          <a:bodyPr>
            <a:noAutofit/>
          </a:bodyPr>
          <a:lstStyle/>
          <a:p>
            <a:r>
              <a:rPr lang="sk-SK" sz="5400" b="1" dirty="0" smtClean="0">
                <a:solidFill>
                  <a:schemeClr val="tx2">
                    <a:lumMod val="75000"/>
                  </a:schemeClr>
                </a:solidFill>
              </a:rPr>
              <a:t>ČÍSLICE majú svoj rád</a:t>
            </a:r>
            <a:endParaRPr lang="sk-SK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5676" y="160094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6682120" y="3397408"/>
            <a:ext cx="1562287" cy="57606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tx1"/>
                </a:solidFill>
              </a:rPr>
              <a:t>jednotky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877208" y="3377456"/>
            <a:ext cx="1224136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stovky</a:t>
            </a:r>
            <a:endParaRPr lang="sk-SK" sz="2400" dirty="0"/>
          </a:p>
        </p:txBody>
      </p:sp>
      <p:sp>
        <p:nvSpPr>
          <p:cNvPr id="8" name="Obdĺžnik 7"/>
          <p:cNvSpPr/>
          <p:nvPr/>
        </p:nvSpPr>
        <p:spPr>
          <a:xfrm>
            <a:off x="4771504" y="3392996"/>
            <a:ext cx="1584176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desiatky</a:t>
            </a:r>
            <a:endParaRPr lang="sk-SK" sz="2400" dirty="0"/>
          </a:p>
        </p:txBody>
      </p:sp>
      <p:sp>
        <p:nvSpPr>
          <p:cNvPr id="9" name="Obdĺžnik 8"/>
          <p:cNvSpPr/>
          <p:nvPr/>
        </p:nvSpPr>
        <p:spPr>
          <a:xfrm>
            <a:off x="357920" y="3342943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tisícky</a:t>
            </a:r>
            <a:endParaRPr lang="sk-SK" sz="2400" dirty="0"/>
          </a:p>
        </p:txBody>
      </p:sp>
      <p:sp>
        <p:nvSpPr>
          <p:cNvPr id="10" name="Obdĺžnik 9"/>
          <p:cNvSpPr/>
          <p:nvPr/>
        </p:nvSpPr>
        <p:spPr>
          <a:xfrm>
            <a:off x="5436096" y="4529112"/>
            <a:ext cx="360040" cy="5420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2.</a:t>
            </a:r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7141145" y="4554134"/>
            <a:ext cx="412502" cy="5420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1.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309256" y="4569916"/>
            <a:ext cx="360040" cy="5012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3.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861976" y="4529112"/>
            <a:ext cx="360040" cy="542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4.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5148064" y="1880940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0" dirty="0"/>
              <a:t>6</a:t>
            </a:r>
          </a:p>
        </p:txBody>
      </p:sp>
      <p:sp>
        <p:nvSpPr>
          <p:cNvPr id="17" name="BlokTextu 16"/>
          <p:cNvSpPr txBox="1"/>
          <p:nvPr/>
        </p:nvSpPr>
        <p:spPr>
          <a:xfrm>
            <a:off x="825724" y="2002144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0" dirty="0" smtClean="0"/>
              <a:t>3</a:t>
            </a:r>
            <a:endParaRPr lang="sk-SK" sz="8000" dirty="0"/>
          </a:p>
        </p:txBody>
      </p:sp>
      <p:sp>
        <p:nvSpPr>
          <p:cNvPr id="18" name="BlokTextu 17"/>
          <p:cNvSpPr txBox="1"/>
          <p:nvPr/>
        </p:nvSpPr>
        <p:spPr>
          <a:xfrm>
            <a:off x="3130080" y="1932173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0" dirty="0"/>
              <a:t>8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6950905" y="1883146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0854756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2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altLang="sk-SK" sz="4000" b="1" i="1" dirty="0">
                <a:solidFill>
                  <a:schemeClr val="accent1">
                    <a:lumMod val="50000"/>
                  </a:schemeClr>
                </a:solidFill>
                <a:cs typeface="MV Boli" panose="02000500030200090000" pitchFamily="2" charset="0"/>
              </a:rPr>
              <a:t>Vyskúšaj sa!  </a:t>
            </a:r>
            <a:r>
              <a:rPr lang="sk-SK" altLang="sk-SK" sz="3600" b="1" i="1" dirty="0">
                <a:solidFill>
                  <a:schemeClr val="accent1">
                    <a:lumMod val="50000"/>
                  </a:schemeClr>
                </a:solidFill>
                <a:cs typeface="MV Boli" panose="02000500030200090000" pitchFamily="2" charset="0"/>
              </a:rPr>
              <a:t>Napíš čísla, ktoré majú:</a:t>
            </a:r>
            <a:endParaRPr lang="cs-CZ" altLang="sk-SK" sz="3600" b="1" i="1" dirty="0">
              <a:solidFill>
                <a:schemeClr val="accent1">
                  <a:lumMod val="50000"/>
                </a:schemeClr>
              </a:solidFill>
              <a:cs typeface="MV Boli" panose="02000500030200090000" pitchFamily="2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63671" y="1422970"/>
            <a:ext cx="8229600" cy="423827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lnSpc>
                <a:spcPct val="90000"/>
              </a:lnSpc>
              <a:buNone/>
            </a:pPr>
            <a:endParaRPr lang="sk-SK" altLang="sk-SK" b="1" i="1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2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T 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7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S 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4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D 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3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J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9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S 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5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T 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0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D 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2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J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4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T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8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D 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0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S  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5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J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3 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T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7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S  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5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D 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0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J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5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J 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2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D 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6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 S     </a:t>
            </a:r>
            <a:r>
              <a:rPr lang="sk-SK" altLang="sk-SK" sz="40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1 </a:t>
            </a:r>
            <a:r>
              <a:rPr lang="sk-SK" altLang="sk-SK" sz="3600" b="1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Fax" panose="02060602050505020204" pitchFamily="18" charset="0"/>
              </a:rPr>
              <a:t>T</a:t>
            </a:r>
            <a:endParaRPr lang="sk-SK" altLang="sk-SK" sz="3600" b="1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sk-SK" altLang="sk-SK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Lucida Fax" panose="020606020505050202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cs-CZ" altLang="sk-SK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3275856" y="5661248"/>
            <a:ext cx="2232025" cy="792162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k-SK" altLang="sk-SK" sz="2800" b="1" i="1" dirty="0">
                <a:solidFill>
                  <a:srgbClr val="FFFF00"/>
                </a:solidFill>
                <a:latin typeface="Bookman Old Style" pitchFamily="18" charset="0"/>
              </a:rPr>
              <a:t>KONTROLA</a:t>
            </a:r>
            <a:endParaRPr lang="cs-CZ" altLang="sk-SK" sz="28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28687" name="AutoShape 15" descr="Veľké konfety"/>
          <p:cNvSpPr>
            <a:spLocks noChangeArrowheads="1"/>
          </p:cNvSpPr>
          <p:nvPr/>
        </p:nvSpPr>
        <p:spPr bwMode="auto">
          <a:xfrm>
            <a:off x="6577285" y="2053010"/>
            <a:ext cx="1928391" cy="58390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k-SK" altLang="sk-SK" sz="4000" b="1" dirty="0" smtClean="0">
                <a:solidFill>
                  <a:srgbClr val="C00000"/>
                </a:solidFill>
                <a:latin typeface="Book Antiqua" pitchFamily="18" charset="0"/>
              </a:rPr>
              <a:t>2 743</a:t>
            </a:r>
            <a:endParaRPr lang="cs-CZ" altLang="sk-SK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28688" name="AutoShape 16" descr="Veľké konfety"/>
          <p:cNvSpPr>
            <a:spLocks noChangeArrowheads="1"/>
          </p:cNvSpPr>
          <p:nvPr/>
        </p:nvSpPr>
        <p:spPr bwMode="auto">
          <a:xfrm>
            <a:off x="6579716" y="2701082"/>
            <a:ext cx="1928391" cy="58390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k-SK" altLang="sk-SK" sz="4000" b="1" dirty="0" smtClean="0">
                <a:solidFill>
                  <a:srgbClr val="C00000"/>
                </a:solidFill>
                <a:latin typeface="Book Antiqua" pitchFamily="18" charset="0"/>
              </a:rPr>
              <a:t>5 902</a:t>
            </a:r>
            <a:endParaRPr lang="cs-CZ" altLang="sk-SK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28689" name="AutoShape 17" descr="Veľké konfety"/>
          <p:cNvSpPr>
            <a:spLocks noChangeArrowheads="1"/>
          </p:cNvSpPr>
          <p:nvPr/>
        </p:nvSpPr>
        <p:spPr bwMode="auto">
          <a:xfrm>
            <a:off x="6578773" y="3365499"/>
            <a:ext cx="1928391" cy="58390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k-SK" altLang="sk-SK" sz="4000" b="1" dirty="0" smtClean="0">
                <a:solidFill>
                  <a:srgbClr val="C00000"/>
                </a:solidFill>
                <a:latin typeface="Book Antiqua" pitchFamily="18" charset="0"/>
              </a:rPr>
              <a:t>4 085</a:t>
            </a:r>
            <a:endParaRPr lang="cs-CZ" altLang="sk-SK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28690" name="AutoShape 18" descr="Veľké konfety"/>
          <p:cNvSpPr>
            <a:spLocks noChangeArrowheads="1"/>
          </p:cNvSpPr>
          <p:nvPr/>
        </p:nvSpPr>
        <p:spPr bwMode="auto">
          <a:xfrm>
            <a:off x="6591352" y="4005064"/>
            <a:ext cx="1928388" cy="58390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k-SK" altLang="sk-SK" sz="4000" b="1" dirty="0" smtClean="0">
                <a:solidFill>
                  <a:srgbClr val="C00000"/>
                </a:solidFill>
                <a:latin typeface="Book Antiqua" pitchFamily="18" charset="0"/>
              </a:rPr>
              <a:t>3 750</a:t>
            </a:r>
            <a:endParaRPr lang="cs-CZ" altLang="sk-SK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AutoShape 18" descr="Veľké konfety"/>
          <p:cNvSpPr>
            <a:spLocks noChangeArrowheads="1"/>
          </p:cNvSpPr>
          <p:nvPr/>
        </p:nvSpPr>
        <p:spPr bwMode="auto">
          <a:xfrm>
            <a:off x="6584032" y="4653136"/>
            <a:ext cx="1928388" cy="58390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k-SK" altLang="sk-SK" sz="4000" b="1" dirty="0" smtClean="0">
                <a:solidFill>
                  <a:srgbClr val="C00000"/>
                </a:solidFill>
                <a:latin typeface="Book Antiqua" pitchFamily="18" charset="0"/>
              </a:rPr>
              <a:t>1 625</a:t>
            </a:r>
            <a:endParaRPr lang="cs-CZ" altLang="sk-SK" sz="4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grpSp>
        <p:nvGrpSpPr>
          <p:cNvPr id="22" name="Group 69"/>
          <p:cNvGrpSpPr>
            <a:grpSpLocks/>
          </p:cNvGrpSpPr>
          <p:nvPr/>
        </p:nvGrpSpPr>
        <p:grpSpPr bwMode="auto">
          <a:xfrm>
            <a:off x="8261360" y="6165850"/>
            <a:ext cx="882651" cy="519113"/>
            <a:chOff x="5204" y="3884"/>
            <a:chExt cx="556" cy="327"/>
          </a:xfrm>
        </p:grpSpPr>
        <p:graphicFrame>
          <p:nvGraphicFramePr>
            <p:cNvPr id="23" name="Object 16"/>
            <p:cNvGraphicFramePr>
              <a:graphicFrameLocks noChangeAspect="1"/>
            </p:cNvGraphicFramePr>
            <p:nvPr/>
          </p:nvGraphicFramePr>
          <p:xfrm>
            <a:off x="5204" y="3884"/>
            <a:ext cx="556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0" name="Fotografia programu Photo Editor" r:id="rId4" imgW="1019048" imgH="647619" progId="">
                    <p:embed/>
                  </p:oleObj>
                </mc:Choice>
                <mc:Fallback>
                  <p:oleObj name="Fotografia programu Photo Editor" r:id="rId4" imgW="1019048" imgH="64761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4" y="3884"/>
                          <a:ext cx="556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AutoShape 68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09" y="3929"/>
              <a:ext cx="431" cy="272"/>
            </a:xfrm>
            <a:prstGeom prst="actionButtonForwardNex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grpSp>
        <p:nvGrpSpPr>
          <p:cNvPr id="25" name="Group 71"/>
          <p:cNvGrpSpPr>
            <a:grpSpLocks/>
          </p:cNvGrpSpPr>
          <p:nvPr/>
        </p:nvGrpSpPr>
        <p:grpSpPr bwMode="auto">
          <a:xfrm>
            <a:off x="34925" y="6165850"/>
            <a:ext cx="882650" cy="519113"/>
            <a:chOff x="22" y="3884"/>
            <a:chExt cx="556" cy="327"/>
          </a:xfrm>
        </p:grpSpPr>
        <p:graphicFrame>
          <p:nvGraphicFramePr>
            <p:cNvPr id="26" name="Object 16"/>
            <p:cNvGraphicFramePr>
              <a:graphicFrameLocks noChangeAspect="1"/>
            </p:cNvGraphicFramePr>
            <p:nvPr/>
          </p:nvGraphicFramePr>
          <p:xfrm>
            <a:off x="22" y="3884"/>
            <a:ext cx="556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1" name="Fotografia programu Photo Editor" r:id="rId6" imgW="1019048" imgH="647619" progId="">
                    <p:embed/>
                  </p:oleObj>
                </mc:Choice>
                <mc:Fallback>
                  <p:oleObj name="Fotografia programu Photo Editor" r:id="rId6" imgW="1019048" imgH="64761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" y="3884"/>
                          <a:ext cx="556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AutoShape 70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113" y="3929"/>
              <a:ext cx="408" cy="272"/>
            </a:xfrm>
            <a:prstGeom prst="actionButtonBackPrevious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213607902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3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6"/>
                  </p:tgtEl>
                </p:cond>
              </p:nextCondLst>
            </p:seq>
          </p:childTnLst>
        </p:cTn>
      </p:par>
    </p:tnLst>
    <p:bldLst>
      <p:bldP spid="28674" grpId="0"/>
      <p:bldP spid="28686" grpId="0" animBg="1"/>
      <p:bldP spid="28687" grpId="0" animBg="1"/>
      <p:bldP spid="28688" grpId="0" animBg="1"/>
      <p:bldP spid="28689" grpId="0" animBg="1"/>
      <p:bldP spid="28690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618</TotalTime>
  <Words>155</Words>
  <Application>Microsoft Office PowerPoint</Application>
  <PresentationFormat>Prezentácia na obrazovke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7" baseType="lpstr">
      <vt:lpstr>Austin</vt:lpstr>
      <vt:lpstr>Fotografia programu Photo Editor</vt:lpstr>
      <vt:lpstr>Prezentácia programu PowerPoint</vt:lpstr>
      <vt:lpstr>Zopakujme si!</vt:lpstr>
      <vt:lpstr>ČÍSLO</vt:lpstr>
      <vt:lpstr>ČÍSLICE majú svoj rád</vt:lpstr>
      <vt:lpstr>Vyskúšaj sa!  Napíš čísla, ktoré majú:</vt:lpstr>
    </vt:vector>
  </TitlesOfParts>
  <Company>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EH</dc:creator>
  <cp:lastModifiedBy>Windows User</cp:lastModifiedBy>
  <cp:revision>56</cp:revision>
  <dcterms:created xsi:type="dcterms:W3CDTF">2016-09-13T14:56:57Z</dcterms:created>
  <dcterms:modified xsi:type="dcterms:W3CDTF">2020-04-10T10:33:25Z</dcterms:modified>
</cp:coreProperties>
</file>