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400"/>
    <a:srgbClr val="361B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2A880F-5D54-4068-A48E-185AE240A61D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A8D734-9444-4B41-BBB5-71ACF011050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1638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74B91D-49A5-4978-8FBB-D4CDE41AF6CB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k-S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560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9D909B-F174-4231-A28E-7AAF7B272DE5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sk-S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867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F6E836-0E62-446C-A292-5971C4C4DD55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sk-S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1741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F11B5B-74D3-4E16-BA45-397EF1324A24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k-S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1843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C870A1-324B-446C-8436-5BEA7AB42BA7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k-S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1946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4F54F8-F6EE-4AB1-B252-64700B49A7E7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k-S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048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7CF87B-B10E-4524-AFAB-60AFB5F1A128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k-S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150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72D5B7-A213-4A4A-BB1F-E0FD4261B384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k-S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25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777374-F447-40EF-81A9-CEFCB128DA33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sk-S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355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08A121-28A5-48F6-AB96-AEF1EACC26F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sk-S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458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7DF833-AD39-45D7-8078-A41F7792D9D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sk-SK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3D68B-AC64-47C7-8B47-8D4E470B2CF7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1CDA6-2369-459A-92AF-91C964DAEE0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F58D0-03B4-4C03-A3DA-C4D3C6D32BFD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7DFC6-B986-4B5F-BC76-B61C32C0322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155D-A5D4-44AF-BD83-DB0C93B9E910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04D30-5310-488C-ADEB-C37F4D40E5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55488-AE2A-4B0E-A4E4-F324004CAAE9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FF2C-0461-4B84-9190-8C56D385409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1A59-04A3-4A53-A8C5-7334235B2018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03DE9-C987-4E09-ACF7-DAA324770A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F8F72-564C-4A17-9294-87057D357B16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1EFE-017E-4535-85E2-B597DA417E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9625D-18D7-44CA-92FA-420059DCDC0B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9E49C-BF6A-4932-A7F9-8AC52566E06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5269F-5A8E-4E31-BBB9-5E895096FF0F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78AA7-E8F8-4A06-A932-49CA1AFDE7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BA2F7-B4D3-4DB3-A22A-36D05F4ECA11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40FB8-609F-446A-8707-3331ACB0A70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58A6B-4793-4E4F-BEE2-E34E4B74E377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E308B-A66D-45A7-B281-FAB95FD7BFB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C054F-C514-4599-A9B6-CF02EE2BA9E8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3F6E4-03A4-4877-AE28-EB9A6D741F2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74F2B54-338D-411F-9C6D-27DF43B7598E}" type="datetimeFigureOut">
              <a:rPr lang="sk-SK"/>
              <a:pPr>
                <a:defRPr/>
              </a:pPr>
              <a:t>11. 5. 2020</a:t>
            </a:fld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5D60E8B-EC34-4C5F-A690-68F4572471F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yril a metod"/>
          <p:cNvPicPr>
            <a:picLocks noChangeAspect="1" noChangeArrowheads="1"/>
          </p:cNvPicPr>
          <p:nvPr/>
        </p:nvPicPr>
        <p:blipFill>
          <a:blip r:embed="rId4"/>
          <a:srcRect l="9267" t="409" b="2989"/>
          <a:stretch>
            <a:fillRect/>
          </a:stretch>
        </p:blipFill>
        <p:spPr bwMode="auto">
          <a:xfrm>
            <a:off x="7164388" y="3141663"/>
            <a:ext cx="1714500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1476375" y="2130425"/>
            <a:ext cx="6981825" cy="1470025"/>
          </a:xfrm>
        </p:spPr>
        <p:txBody>
          <a:bodyPr/>
          <a:lstStyle/>
          <a:p>
            <a:pPr eaLnBrk="1" hangingPunct="1"/>
            <a:r>
              <a:rPr lang="sk-SK" sz="4000" b="1" smtClean="0">
                <a:solidFill>
                  <a:srgbClr val="663300"/>
                </a:solidFill>
              </a:rPr>
              <a:t>KONŠTANTÍN  A  METOD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sk-SK" sz="3000" b="1" smtClean="0">
                <a:solidFill>
                  <a:srgbClr val="663300"/>
                </a:solidFill>
              </a:rPr>
              <a:t>Vedecko-populárna literatúra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>
          <a:xfrm>
            <a:off x="1857375" y="404813"/>
            <a:ext cx="6829425" cy="619283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k-SK" sz="3600" b="1" smtClean="0">
                <a:solidFill>
                  <a:srgbClr val="663300"/>
                </a:solidFill>
              </a:rPr>
              <a:t>OSNOVA (kľúčové slová)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k-SK" sz="3600" b="1" smtClean="0">
                <a:solidFill>
                  <a:srgbClr val="663300"/>
                </a:solidFill>
              </a:rPr>
              <a:t>Solún – </a:t>
            </a:r>
            <a:r>
              <a:rPr lang="sk-SK" b="1" smtClean="0">
                <a:solidFill>
                  <a:srgbClr val="663300"/>
                </a:solidFill>
              </a:rPr>
              <a:t>názov mesta, poloha, význam, obyvateľstvo, remeslá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k-SK" sz="3600" b="1" smtClean="0">
                <a:solidFill>
                  <a:srgbClr val="663300"/>
                </a:solidFill>
              </a:rPr>
              <a:t>Rodičia</a:t>
            </a:r>
            <a:r>
              <a:rPr lang="sk-SK" b="1" smtClean="0">
                <a:solidFill>
                  <a:srgbClr val="663300"/>
                </a:solidFill>
              </a:rPr>
              <a:t> – Lev a Mária – slovanský pôvod K a 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k-SK" sz="3600" b="1" smtClean="0">
                <a:solidFill>
                  <a:srgbClr val="663300"/>
                </a:solidFill>
              </a:rPr>
              <a:t>Konštantín</a:t>
            </a:r>
            <a:r>
              <a:rPr lang="sk-SK" b="1" smtClean="0">
                <a:solidFill>
                  <a:srgbClr val="663300"/>
                </a:solidFill>
              </a:rPr>
              <a:t> – detstvo, štúdium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k-SK" sz="3600" b="1" smtClean="0">
                <a:solidFill>
                  <a:srgbClr val="663300"/>
                </a:solidFill>
              </a:rPr>
              <a:t>Metod </a:t>
            </a:r>
            <a:r>
              <a:rPr lang="sk-SK" b="1" smtClean="0">
                <a:solidFill>
                  <a:srgbClr val="663300"/>
                </a:solidFill>
              </a:rPr>
              <a:t>– štúdium a „zamestnanie“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4307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obsahu 2"/>
          <p:cNvSpPr>
            <a:spLocks noGrp="1"/>
          </p:cNvSpPr>
          <p:nvPr>
            <p:ph idx="1"/>
          </p:nvPr>
        </p:nvSpPr>
        <p:spPr>
          <a:xfrm>
            <a:off x="1714500" y="260350"/>
            <a:ext cx="6972300" cy="5865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k-SK" sz="3600" b="1" smtClean="0">
                <a:solidFill>
                  <a:srgbClr val="663300"/>
                </a:solidFill>
              </a:rPr>
              <a:t>Zdroje: - internet</a:t>
            </a:r>
          </a:p>
          <a:p>
            <a:pPr eaLnBrk="1" hangingPunct="1">
              <a:buFontTx/>
              <a:buNone/>
            </a:pPr>
            <a:r>
              <a:rPr lang="sk-SK" sz="3600" b="1" smtClean="0">
                <a:solidFill>
                  <a:srgbClr val="663300"/>
                </a:solidFill>
              </a:rPr>
              <a:t>            - učebnica</a:t>
            </a:r>
          </a:p>
          <a:p>
            <a:pPr eaLnBrk="1" hangingPunct="1">
              <a:buFontTx/>
              <a:buNone/>
            </a:pPr>
            <a:r>
              <a:rPr lang="sk-SK" sz="3600" b="1" smtClean="0">
                <a:solidFill>
                  <a:srgbClr val="663300"/>
                </a:solidFill>
              </a:rPr>
              <a:t>            - šablóna – „zborovna“</a:t>
            </a:r>
          </a:p>
          <a:p>
            <a:pPr eaLnBrk="1" hangingPunct="1">
              <a:buFontTx/>
              <a:buNone/>
            </a:pPr>
            <a:endParaRPr lang="sk-SK" sz="3600" b="1" smtClean="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r>
              <a:rPr lang="sk-SK" sz="4400" b="1" smtClean="0">
                <a:solidFill>
                  <a:srgbClr val="663300"/>
                </a:solidFill>
                <a:latin typeface="Melanie BT" pitchFamily="66" charset="0"/>
              </a:rPr>
              <a:t>Ďakujem za pozornosť</a:t>
            </a:r>
          </a:p>
          <a:p>
            <a:pPr eaLnBrk="1" hangingPunct="1">
              <a:buFontTx/>
              <a:buNone/>
            </a:pPr>
            <a:endParaRPr lang="sk-SK" sz="4400" b="1" smtClean="0">
              <a:solidFill>
                <a:srgbClr val="663300"/>
              </a:solidFill>
              <a:latin typeface="Melanie BT" pitchFamily="66" charset="0"/>
            </a:endParaRPr>
          </a:p>
          <a:p>
            <a:pPr eaLnBrk="1" hangingPunct="1">
              <a:buFontTx/>
              <a:buNone/>
            </a:pPr>
            <a:r>
              <a:rPr lang="sk-SK" sz="4400" b="1" smtClean="0">
                <a:solidFill>
                  <a:srgbClr val="663300"/>
                </a:solidFill>
                <a:latin typeface="Melanie BT" pitchFamily="66" charset="0"/>
              </a:rPr>
              <a:t>Mg</a:t>
            </a:r>
            <a:r>
              <a:rPr lang="sk-SK" sz="4400" b="1" smtClean="0">
                <a:solidFill>
                  <a:srgbClr val="663300"/>
                </a:solidFill>
              </a:rPr>
              <a:t>r.Monika Horváthová,      </a:t>
            </a:r>
          </a:p>
          <a:p>
            <a:pPr eaLnBrk="1" hangingPunct="1">
              <a:buFontTx/>
              <a:buNone/>
            </a:pPr>
            <a:r>
              <a:rPr lang="sk-SK" sz="4400" b="1" smtClean="0">
                <a:solidFill>
                  <a:srgbClr val="663300"/>
                </a:solidFill>
              </a:rPr>
              <a:t>          ZŠ OBYCE</a:t>
            </a:r>
          </a:p>
          <a:p>
            <a:pPr eaLnBrk="1" hangingPunct="1">
              <a:buFontTx/>
              <a:buNone/>
            </a:pPr>
            <a:endParaRPr lang="sk-SK" sz="4400" b="1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k-SK" sz="4800" b="1" smtClean="0">
                <a:solidFill>
                  <a:srgbClr val="663300"/>
                </a:solidFill>
              </a:rPr>
              <a:t>          Matúš Kučera</a:t>
            </a:r>
          </a:p>
        </p:txBody>
      </p:sp>
      <p:sp>
        <p:nvSpPr>
          <p:cNvPr id="3075" name="Zástupný symbol obsahu 2"/>
          <p:cNvSpPr>
            <a:spLocks noGrp="1"/>
          </p:cNvSpPr>
          <p:nvPr>
            <p:ph idx="1"/>
          </p:nvPr>
        </p:nvSpPr>
        <p:spPr>
          <a:xfrm>
            <a:off x="1928813" y="1571625"/>
            <a:ext cx="6757987" cy="45545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663300"/>
                </a:solidFill>
              </a:rPr>
              <a:t>*</a:t>
            </a:r>
            <a:r>
              <a:rPr lang="sk-SK" b="1" smtClean="0">
                <a:solidFill>
                  <a:srgbClr val="663300"/>
                </a:solidFill>
              </a:rPr>
              <a:t> </a:t>
            </a:r>
            <a:r>
              <a:rPr lang="sk-SK" sz="3600" b="1" smtClean="0">
                <a:solidFill>
                  <a:srgbClr val="663300"/>
                </a:solidFill>
              </a:rPr>
              <a:t>28.10.1932 Mojtín</a:t>
            </a:r>
          </a:p>
          <a:p>
            <a:pPr eaLnBrk="1" hangingPunct="1">
              <a:buFontTx/>
              <a:buNone/>
            </a:pPr>
            <a:endParaRPr lang="sk-SK" sz="3600" b="1" smtClean="0">
              <a:solidFill>
                <a:srgbClr val="663300"/>
              </a:solidFill>
            </a:endParaRPr>
          </a:p>
          <a:p>
            <a:pPr eaLnBrk="1" hangingPunct="1"/>
            <a:r>
              <a:rPr lang="sk-SK" sz="3600" b="1" smtClean="0">
                <a:solidFill>
                  <a:srgbClr val="663300"/>
                </a:solidFill>
              </a:rPr>
              <a:t>historik, </a:t>
            </a:r>
          </a:p>
          <a:p>
            <a:pPr eaLnBrk="1" hangingPunct="1"/>
            <a:r>
              <a:rPr lang="sk-SK" sz="3600" b="1" smtClean="0">
                <a:solidFill>
                  <a:srgbClr val="663300"/>
                </a:solidFill>
              </a:rPr>
              <a:t>odborník na stredoveké dejiny, </a:t>
            </a:r>
          </a:p>
          <a:p>
            <a:pPr eaLnBrk="1" hangingPunct="1"/>
            <a:r>
              <a:rPr lang="sk-SK" sz="3600" b="1" smtClean="0">
                <a:solidFill>
                  <a:srgbClr val="663300"/>
                </a:solidFill>
              </a:rPr>
              <a:t>spisovateľ, </a:t>
            </a:r>
          </a:p>
          <a:p>
            <a:pPr eaLnBrk="1" hangingPunct="1"/>
            <a:r>
              <a:rPr lang="sk-SK" sz="3600" b="1" smtClean="0">
                <a:solidFill>
                  <a:srgbClr val="663300"/>
                </a:solidFill>
              </a:rPr>
              <a:t>vysokoškolský pedagóg</a:t>
            </a:r>
            <a:r>
              <a:rPr lang="sk-SK" b="1" smtClean="0">
                <a:solidFill>
                  <a:srgbClr val="663300"/>
                </a:solidFill>
              </a:rPr>
              <a:t> </a:t>
            </a:r>
            <a:endParaRPr lang="en-US" b="1" smtClean="0">
              <a:solidFill>
                <a:srgbClr val="663300"/>
              </a:solidFill>
            </a:endParaRP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4307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620713"/>
            <a:ext cx="1525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4307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Grp="1" noChangeArrowheads="1"/>
          </p:cNvSpPr>
          <p:nvPr>
            <p:ph idx="4294967295"/>
          </p:nvPr>
        </p:nvSpPr>
        <p:spPr>
          <a:xfrm>
            <a:off x="1908175" y="274638"/>
            <a:ext cx="6778625" cy="5851525"/>
          </a:xfrm>
        </p:spPr>
        <p:txBody>
          <a:bodyPr/>
          <a:lstStyle/>
          <a:p>
            <a:pPr>
              <a:buFontTx/>
              <a:buNone/>
            </a:pPr>
            <a:r>
              <a:rPr lang="sk-SK" sz="2000" b="1" smtClean="0">
                <a:solidFill>
                  <a:srgbClr val="281400"/>
                </a:solidFill>
              </a:rPr>
              <a:t>TVORBA: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Veľkomoravská ríša v obrazoch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 Slovensko po páde Veľkej Moravy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Pater patriae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Slovensko v dobách stredovekých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Veľká Morava – spoločnosť, kultúra, tradícia 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Postavy veľkomoravskej histórie 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Slovensko v obrazoch, spolu s B. Kostickým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Slovensko na prahu novoveku 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Cesta dejinami – Stredoveké Slovensko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Slovensko okolo roku 1000 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Cesta dejinami – Novoveké Slovensko 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Slováci prežijú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Slovenské dejiny I. Od príchodu Slovanov do roku 1526 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Bratislava a starí Slováci </a:t>
            </a:r>
          </a:p>
          <a:p>
            <a:r>
              <a:rPr lang="sk-SK" sz="2000" b="1" smtClean="0">
                <a:solidFill>
                  <a:srgbClr val="281400"/>
                </a:solidFill>
              </a:rPr>
              <a:t>Svätopluk </a:t>
            </a:r>
            <a:br>
              <a:rPr lang="sk-SK" sz="2000" b="1" smtClean="0">
                <a:solidFill>
                  <a:srgbClr val="281400"/>
                </a:solidFill>
              </a:rPr>
            </a:br>
            <a:endParaRPr lang="sk-SK" sz="2000" b="1" smtClean="0">
              <a:solidFill>
                <a:srgbClr val="2814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1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1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1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4307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2339975" y="333375"/>
            <a:ext cx="1828800" cy="2505075"/>
          </a:xfrm>
          <a:noFill/>
        </p:spPr>
      </p:pic>
      <p:pic>
        <p:nvPicPr>
          <p:cNvPr id="5128" name="Picture 8"/>
          <p:cNvPicPr>
            <a:picLocks noChangeAspect="1" noChangeArrowheads="1"/>
          </p:cNvPicPr>
          <p:nvPr>
            <p:ph sz="half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4427538" y="2205038"/>
            <a:ext cx="1809750" cy="2524125"/>
          </a:xfrm>
          <a:noFill/>
        </p:spPr>
      </p:pic>
      <p:pic>
        <p:nvPicPr>
          <p:cNvPr id="5135" name="Picture 15"/>
          <p:cNvPicPr>
            <a:picLocks noChangeAspect="1" noChangeArrowheads="1"/>
          </p:cNvPicPr>
          <p:nvPr>
            <p:ph sz="half" idx="4294967295"/>
          </p:nvPr>
        </p:nvPicPr>
        <p:blipFill>
          <a:blip r:embed="rId6"/>
          <a:srcRect/>
          <a:stretch>
            <a:fillRect/>
          </a:stretch>
        </p:blipFill>
        <p:spPr>
          <a:xfrm>
            <a:off x="2339975" y="4221163"/>
            <a:ext cx="1522413" cy="2208212"/>
          </a:xfrm>
          <a:noFill/>
        </p:spPr>
      </p:pic>
      <p:pic>
        <p:nvPicPr>
          <p:cNvPr id="5138" name="Picture 18"/>
          <p:cNvPicPr>
            <a:picLocks noChangeAspect="1" noChangeArrowheads="1"/>
          </p:cNvPicPr>
          <p:nvPr>
            <p:ph sz="half" idx="4294967295"/>
          </p:nvPr>
        </p:nvPicPr>
        <p:blipFill>
          <a:blip r:embed="rId7"/>
          <a:srcRect/>
          <a:stretch>
            <a:fillRect/>
          </a:stretch>
        </p:blipFill>
        <p:spPr>
          <a:xfrm>
            <a:off x="6732588" y="333375"/>
            <a:ext cx="1885950" cy="2728913"/>
          </a:xfrm>
          <a:noFill/>
        </p:spPr>
      </p:pic>
      <p:pic>
        <p:nvPicPr>
          <p:cNvPr id="5144" name="Picture 24"/>
          <p:cNvPicPr>
            <a:picLocks noChangeAspect="1" noChangeArrowheads="1"/>
          </p:cNvPicPr>
          <p:nvPr>
            <p:ph sz="half" idx="4294967295"/>
          </p:nvPr>
        </p:nvPicPr>
        <p:blipFill>
          <a:blip r:embed="rId8"/>
          <a:srcRect/>
          <a:stretch>
            <a:fillRect/>
          </a:stretch>
        </p:blipFill>
        <p:spPr>
          <a:xfrm>
            <a:off x="6877050" y="3860800"/>
            <a:ext cx="1657350" cy="2752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Obdĺžnik 3"/>
          <p:cNvSpPr>
            <a:spLocks noChangeArrowheads="1"/>
          </p:cNvSpPr>
          <p:nvPr/>
        </p:nvSpPr>
        <p:spPr bwMode="auto">
          <a:xfrm>
            <a:off x="1785938" y="1500188"/>
            <a:ext cx="27860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Clr>
                <a:srgbClr val="FF0000"/>
              </a:buClr>
            </a:pPr>
            <a:endParaRPr lang="sk-SK" sz="3000" b="1">
              <a:solidFill>
                <a:srgbClr val="663300"/>
              </a:solidFill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4307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ctangle 8"/>
          <p:cNvSpPr>
            <a:spLocks noGrp="1" noChangeArrowheads="1"/>
          </p:cNvSpPr>
          <p:nvPr>
            <p:ph idx="4294967295"/>
          </p:nvPr>
        </p:nvSpPr>
        <p:spPr>
          <a:xfrm>
            <a:off x="1763713" y="188913"/>
            <a:ext cx="7077075" cy="6211887"/>
          </a:xfrm>
        </p:spPr>
        <p:txBody>
          <a:bodyPr/>
          <a:lstStyle/>
          <a:p>
            <a:pPr marL="609600" indent="-609600"/>
            <a:r>
              <a:rPr lang="sk-SK" b="1" smtClean="0">
                <a:solidFill>
                  <a:srgbClr val="663300"/>
                </a:solidFill>
              </a:rPr>
              <a:t>Čo vieš o Konštantínovi a Metodovi z dejepisu?</a:t>
            </a:r>
          </a:p>
          <a:p>
            <a:pPr marL="609600" indent="-609600"/>
            <a:r>
              <a:rPr lang="sk-SK" b="1" smtClean="0">
                <a:solidFill>
                  <a:srgbClr val="663300"/>
                </a:solidFill>
              </a:rPr>
              <a:t>Pokús sa odpovedať na nasledujúce otázky:</a:t>
            </a:r>
          </a:p>
          <a:p>
            <a:pPr marL="609600" indent="-609600">
              <a:buFontTx/>
              <a:buAutoNum type="arabicPeriod"/>
            </a:pPr>
            <a:r>
              <a:rPr lang="sk-SK" b="1" smtClean="0">
                <a:solidFill>
                  <a:srgbClr val="361B00"/>
                </a:solidFill>
              </a:rPr>
              <a:t>V akom príbuzenskom vzťahu boli Konštantín a Metod?</a:t>
            </a:r>
          </a:p>
          <a:p>
            <a:pPr marL="609600" indent="-609600">
              <a:buFontTx/>
              <a:buAutoNum type="arabicPeriod"/>
            </a:pPr>
            <a:r>
              <a:rPr lang="sk-SK" b="1" smtClean="0">
                <a:solidFill>
                  <a:srgbClr val="361B00"/>
                </a:solidFill>
              </a:rPr>
              <a:t>Kedy a odkiaľ  prišli na Veľkú Moravu?</a:t>
            </a:r>
          </a:p>
          <a:p>
            <a:pPr marL="609600" indent="-609600">
              <a:buFontTx/>
              <a:buAutoNum type="arabicPeriod"/>
            </a:pPr>
            <a:r>
              <a:rPr lang="sk-SK" b="1" smtClean="0">
                <a:solidFill>
                  <a:srgbClr val="361B00"/>
                </a:solidFill>
              </a:rPr>
              <a:t>Kto vládol v tomto období na území Veľkej Moravy?</a:t>
            </a:r>
          </a:p>
          <a:p>
            <a:pPr marL="609600" indent="-609600">
              <a:buFontTx/>
              <a:buAutoNum type="arabicPeriod"/>
            </a:pPr>
            <a:r>
              <a:rPr lang="sk-SK" b="1" smtClean="0">
                <a:solidFill>
                  <a:srgbClr val="361B00"/>
                </a:solidFill>
              </a:rPr>
              <a:t>Prečo sem prišli?</a:t>
            </a:r>
          </a:p>
          <a:p>
            <a:pPr marL="609600" indent="-609600">
              <a:buFontTx/>
              <a:buAutoNum type="arabicPeriod"/>
            </a:pPr>
            <a:endParaRPr lang="sk-SK" b="1" smtClean="0">
              <a:solidFill>
                <a:srgbClr val="361B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sahu 2"/>
          <p:cNvSpPr>
            <a:spLocks noGrp="1"/>
          </p:cNvSpPr>
          <p:nvPr>
            <p:ph idx="1"/>
          </p:nvPr>
        </p:nvSpPr>
        <p:spPr>
          <a:xfrm>
            <a:off x="1835150" y="333375"/>
            <a:ext cx="6586538" cy="6335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k-SK" b="1" smtClean="0">
                <a:solidFill>
                  <a:srgbClr val="663300"/>
                </a:solidFill>
              </a:rPr>
              <a:t>5. </a:t>
            </a:r>
            <a:r>
              <a:rPr lang="sk-SK" b="1" smtClean="0">
                <a:solidFill>
                  <a:srgbClr val="361B00"/>
                </a:solidFill>
              </a:rPr>
              <a:t>Ako sa volalo písmo, ktoré zostavil jeden z bratov? 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4307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Hlaholika"/>
          <p:cNvPicPr>
            <a:picLocks noGrp="1" noChangeAspect="1" noChangeArrowheads="1"/>
          </p:cNvPicPr>
          <p:nvPr>
            <p:ph idx="4294967295"/>
          </p:nvPr>
        </p:nvPicPr>
        <p:blipFill>
          <a:blip r:embed="rId4"/>
          <a:srcRect l="38263" t="-1231" r="3590" b="41408"/>
          <a:stretch>
            <a:fillRect/>
          </a:stretch>
        </p:blipFill>
        <p:spPr>
          <a:xfrm>
            <a:off x="2210434" y="1600200"/>
            <a:ext cx="6051869" cy="4525963"/>
          </a:xfrm>
          <a:noFill/>
          <a:ln/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763713" y="274638"/>
            <a:ext cx="6923087" cy="922337"/>
          </a:xfrm>
        </p:spPr>
        <p:txBody>
          <a:bodyPr/>
          <a:lstStyle/>
          <a:p>
            <a:r>
              <a:rPr lang="sk-SK" b="1" smtClean="0">
                <a:solidFill>
                  <a:srgbClr val="663300"/>
                </a:solidFill>
              </a:rPr>
              <a:t>Konštantín a Metod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idx="4294967295"/>
          </p:nvPr>
        </p:nvSpPr>
        <p:spPr>
          <a:xfrm>
            <a:off x="1763713" y="1196975"/>
            <a:ext cx="6923087" cy="5327650"/>
          </a:xfrm>
        </p:spPr>
        <p:txBody>
          <a:bodyPr/>
          <a:lstStyle/>
          <a:p>
            <a:pPr>
              <a:buFontTx/>
              <a:buNone/>
            </a:pPr>
            <a:r>
              <a:rPr lang="sk-SK" sz="3000" b="1" smtClean="0">
                <a:solidFill>
                  <a:srgbClr val="361B00"/>
                </a:solidFill>
              </a:rPr>
              <a:t>Autor:    Matúš Kučera</a:t>
            </a:r>
          </a:p>
          <a:p>
            <a:pPr>
              <a:buFontTx/>
              <a:buNone/>
            </a:pPr>
            <a:r>
              <a:rPr lang="sk-SK" sz="3000" b="1" smtClean="0">
                <a:solidFill>
                  <a:srgbClr val="361B00"/>
                </a:solidFill>
              </a:rPr>
              <a:t>Z knihy: Postavy veľkomoravskej  </a:t>
            </a:r>
          </a:p>
          <a:p>
            <a:pPr>
              <a:buFontTx/>
              <a:buNone/>
            </a:pPr>
            <a:r>
              <a:rPr lang="sk-SK" sz="3000" b="1" smtClean="0">
                <a:solidFill>
                  <a:srgbClr val="361B00"/>
                </a:solidFill>
              </a:rPr>
              <a:t>               histórie</a:t>
            </a:r>
          </a:p>
          <a:p>
            <a:pPr>
              <a:buFontTx/>
              <a:buNone/>
            </a:pPr>
            <a:r>
              <a:rPr lang="sk-SK" sz="3000" b="1" smtClean="0">
                <a:solidFill>
                  <a:srgbClr val="361B00"/>
                </a:solidFill>
              </a:rPr>
              <a:t>Literárna forma:</a:t>
            </a:r>
          </a:p>
          <a:p>
            <a:pPr>
              <a:buFontTx/>
              <a:buNone/>
            </a:pPr>
            <a:r>
              <a:rPr lang="sk-SK" sz="3000" b="1" smtClean="0">
                <a:solidFill>
                  <a:srgbClr val="361B00"/>
                </a:solidFill>
              </a:rPr>
              <a:t>                            próza</a:t>
            </a:r>
          </a:p>
          <a:p>
            <a:pPr>
              <a:buFontTx/>
              <a:buNone/>
            </a:pPr>
            <a:r>
              <a:rPr lang="sk-SK" sz="3000" b="1" smtClean="0">
                <a:solidFill>
                  <a:srgbClr val="361B00"/>
                </a:solidFill>
              </a:rPr>
              <a:t>Literárny druh:  </a:t>
            </a:r>
          </a:p>
          <a:p>
            <a:pPr>
              <a:buFontTx/>
              <a:buNone/>
            </a:pPr>
            <a:r>
              <a:rPr lang="sk-SK" sz="3000" b="1" smtClean="0">
                <a:solidFill>
                  <a:srgbClr val="361B00"/>
                </a:solidFill>
              </a:rPr>
              <a:t>                            epika</a:t>
            </a:r>
          </a:p>
          <a:p>
            <a:pPr>
              <a:buFontTx/>
              <a:buNone/>
            </a:pPr>
            <a:r>
              <a:rPr lang="sk-SK" sz="3000" b="1" smtClean="0">
                <a:solidFill>
                  <a:srgbClr val="361B00"/>
                </a:solidFill>
              </a:rPr>
              <a:t>Literárny žáner: </a:t>
            </a:r>
          </a:p>
          <a:p>
            <a:pPr>
              <a:buFontTx/>
              <a:buNone/>
            </a:pPr>
            <a:r>
              <a:rPr lang="sk-SK" sz="3000" b="1" smtClean="0">
                <a:solidFill>
                  <a:srgbClr val="361B00"/>
                </a:solidFill>
              </a:rPr>
              <a:t>                           populárno-náučná literatúra (literatúra faktu)</a:t>
            </a:r>
          </a:p>
          <a:p>
            <a:pPr>
              <a:buFontTx/>
              <a:buNone/>
            </a:pPr>
            <a:endParaRPr lang="sk-SK" sz="3000" b="1" smtClean="0">
              <a:solidFill>
                <a:srgbClr val="361B00"/>
              </a:solidFill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4307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4307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1835150" y="476250"/>
            <a:ext cx="7058025" cy="5851525"/>
          </a:xfrm>
        </p:spPr>
        <p:txBody>
          <a:bodyPr/>
          <a:lstStyle/>
          <a:p>
            <a:pPr>
              <a:buFontTx/>
              <a:buNone/>
            </a:pPr>
            <a:r>
              <a:rPr lang="sk-SK" sz="3600" b="1" smtClean="0">
                <a:solidFill>
                  <a:srgbClr val="361B00"/>
                </a:solidFill>
              </a:rPr>
              <a:t>Téma: </a:t>
            </a:r>
          </a:p>
          <a:p>
            <a:pPr>
              <a:buFontTx/>
              <a:buNone/>
            </a:pPr>
            <a:r>
              <a:rPr lang="sk-SK" sz="3600" b="1" smtClean="0">
                <a:solidFill>
                  <a:srgbClr val="361B00"/>
                </a:solidFill>
              </a:rPr>
              <a:t>   Konštantín a Metod – priblíženie ich života.</a:t>
            </a:r>
          </a:p>
          <a:p>
            <a:pPr>
              <a:buFontTx/>
              <a:buNone/>
            </a:pPr>
            <a:r>
              <a:rPr lang="sk-SK" sz="3600" b="1" smtClean="0">
                <a:solidFill>
                  <a:srgbClr val="361B00"/>
                </a:solidFill>
              </a:rPr>
              <a:t>Hlavná myšlienka:</a:t>
            </a:r>
          </a:p>
          <a:p>
            <a:pPr>
              <a:buFontTx/>
              <a:buNone/>
            </a:pPr>
            <a:r>
              <a:rPr lang="sk-SK" sz="3600" b="1" smtClean="0">
                <a:solidFill>
                  <a:srgbClr val="361B00"/>
                </a:solidFill>
              </a:rPr>
              <a:t>   Autor čitateľovi sprostredkúva informácie o významných historických osobnostiach. Prevažuje informačná funkcia  textu nad estetickou.</a:t>
            </a:r>
          </a:p>
          <a:p>
            <a:pPr>
              <a:buFontTx/>
              <a:buNone/>
            </a:pPr>
            <a:endParaRPr lang="sk-SK" sz="3600" b="1" smtClean="0">
              <a:solidFill>
                <a:srgbClr val="361B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Zástupný symbol obsahu 2"/>
          <p:cNvSpPr>
            <a:spLocks noGrp="1"/>
          </p:cNvSpPr>
          <p:nvPr>
            <p:ph idx="1"/>
          </p:nvPr>
        </p:nvSpPr>
        <p:spPr>
          <a:xfrm>
            <a:off x="1835150" y="404813"/>
            <a:ext cx="6985000" cy="6048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k-SK" b="1" smtClean="0">
                <a:solidFill>
                  <a:srgbClr val="663300"/>
                </a:solidFill>
              </a:rPr>
              <a:t>   Aké nové poznatky ti priniesol prečítaný text?</a:t>
            </a:r>
          </a:p>
          <a:p>
            <a:pPr eaLnBrk="1" hangingPunct="1">
              <a:buFontTx/>
              <a:buNone/>
            </a:pPr>
            <a:endParaRPr lang="sk-SK" sz="2000" b="1" smtClean="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r>
              <a:rPr lang="sk-SK" b="1" smtClean="0">
                <a:solidFill>
                  <a:srgbClr val="663300"/>
                </a:solidFill>
              </a:rPr>
              <a:t>   Vyskytli sa v texte slová, ktorých význam nepoznáš? Potreboval/-a by si k pochopeniu ich významu nejaký slovník? Ak áno, aký?</a:t>
            </a:r>
          </a:p>
          <a:p>
            <a:pPr eaLnBrk="1" hangingPunct="1">
              <a:buFontTx/>
              <a:buNone/>
            </a:pPr>
            <a:endParaRPr lang="sk-SK" sz="2000" b="1" smtClean="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r>
              <a:rPr lang="sk-SK" b="1" smtClean="0">
                <a:solidFill>
                  <a:srgbClr val="663300"/>
                </a:solidFill>
              </a:rPr>
              <a:t>   Pokús sa vyhľadať kľúčové slová a zostav osnovu, podľa ktorej by si vedel/-a zreprodukovať obsah prečítaného textu.</a:t>
            </a:r>
          </a:p>
          <a:p>
            <a:pPr eaLnBrk="1" hangingPunct="1">
              <a:buFontTx/>
              <a:buNone/>
            </a:pPr>
            <a:r>
              <a:rPr lang="sk-SK" b="1" smtClean="0">
                <a:solidFill>
                  <a:srgbClr val="663300"/>
                </a:solidFill>
              </a:rPr>
              <a:t>   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4307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ka2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šablonka2</Template>
  <TotalTime>123</TotalTime>
  <Words>354</Words>
  <Application>Microsoft Office PowerPoint</Application>
  <PresentationFormat>Prezentácia na obrazovke (4:3)</PresentationFormat>
  <Paragraphs>76</Paragraphs>
  <Slides>11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Melanie BT</vt:lpstr>
      <vt:lpstr>šablonka2</vt:lpstr>
      <vt:lpstr>KONŠTANTÍN  A  METOD</vt:lpstr>
      <vt:lpstr>          Matúš Kučera</vt:lpstr>
      <vt:lpstr>Snímka 3</vt:lpstr>
      <vt:lpstr>Snímka 4</vt:lpstr>
      <vt:lpstr>Snímka 5</vt:lpstr>
      <vt:lpstr>Snímka 6</vt:lpstr>
      <vt:lpstr>Konštantín a Metod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SOLÚNSKI   BRATIA  NA VEĽKEJ    MORAVE</dc:title>
  <dc:creator>PC</dc:creator>
  <cp:lastModifiedBy>Anna</cp:lastModifiedBy>
  <cp:revision>8</cp:revision>
  <dcterms:created xsi:type="dcterms:W3CDTF">2010-10-26T19:15:22Z</dcterms:created>
  <dcterms:modified xsi:type="dcterms:W3CDTF">2020-05-11T07:29:16Z</dcterms:modified>
</cp:coreProperties>
</file>