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7" r:id="rId4"/>
    <p:sldId id="268" r:id="rId5"/>
    <p:sldId id="257" r:id="rId6"/>
    <p:sldId id="258" r:id="rId7"/>
    <p:sldId id="260" r:id="rId8"/>
    <p:sldId id="265" r:id="rId9"/>
    <p:sldId id="261" r:id="rId10"/>
    <p:sldId id="262" r:id="rId11"/>
    <p:sldId id="266" r:id="rId12"/>
    <p:sldId id="259" r:id="rId13"/>
    <p:sldId id="269" r:id="rId14"/>
    <p:sldId id="270" r:id="rId15"/>
    <p:sldId id="263" r:id="rId16"/>
    <p:sldId id="275" r:id="rId17"/>
    <p:sldId id="271" r:id="rId18"/>
    <p:sldId id="272" r:id="rId19"/>
    <p:sldId id="273" r:id="rId20"/>
    <p:sldId id="274" r:id="rId2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7BBAADC0-9BEB-4A91-B1D6-02B83C098DB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D66B6C-E7F3-4020-BE6B-6D90DA9C2A3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F86C4E-482F-48AF-AAA5-B21E718CDCB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94FAAB4-8FFE-4600-BFD8-07BA3A56D87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D6947C3-B288-4F6B-B02F-399B233314D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35D8BC-14E7-40DD-A610-47073EF2ED9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FDC1E97-CC2C-4A97-AB00-B5A2E890722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endParaRPr lang="pl-PL"/>
          </a:p>
        </p:txBody>
      </p:sp>
      <p:sp>
        <p:nvSpPr>
          <p:cNvPr id="8" name="Symbol zastępczy numeru slajdu 7"/>
          <p:cNvSpPr>
            <a:spLocks noGrp="1"/>
          </p:cNvSpPr>
          <p:nvPr>
            <p:ph type="sldNum" sz="quarter" idx="11"/>
          </p:nvPr>
        </p:nvSpPr>
        <p:spPr/>
        <p:txBody>
          <a:bodyPr/>
          <a:lstStyle/>
          <a:p>
            <a:fld id="{EB861E84-B05B-4327-B712-3ECAF791F292}"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90416A-0C23-4FE0-BE34-1553ED9DE03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7AD267D4-EE4A-4AD9-AAD9-E2FC67C0F0E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9DFE8A2-AB05-4BB0-99B9-12FC3010CB1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689D32F-03DA-4185-AEB4-D53F1A162260}"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hyperlink" Target="https://www.youtube.com/watch?v=xsKOkexsh2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z2c.de/ml/solar_land_area"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pl-PL" dirty="0"/>
              <a:t>Nowe źródła energii</a:t>
            </a:r>
            <a:br>
              <a:rPr lang="pl-PL" dirty="0"/>
            </a:br>
            <a:r>
              <a:rPr lang="pl-PL" dirty="0" smtClean="0"/>
              <a:t/>
            </a:r>
            <a:br>
              <a:rPr lang="pl-PL" dirty="0" smtClean="0"/>
            </a:br>
            <a:r>
              <a:rPr lang="pl-PL" sz="2800" dirty="0" smtClean="0"/>
              <a:t>w blasku Słońca</a:t>
            </a:r>
            <a:endParaRPr lang="pl-PL" sz="2800" dirty="0"/>
          </a:p>
        </p:txBody>
      </p:sp>
      <p:sp>
        <p:nvSpPr>
          <p:cNvPr id="2051" name="Rectangle 3"/>
          <p:cNvSpPr>
            <a:spLocks noGrp="1" noChangeArrowheads="1"/>
          </p:cNvSpPr>
          <p:nvPr>
            <p:ph type="subTitle" idx="1"/>
          </p:nvPr>
        </p:nvSpPr>
        <p:spPr/>
        <p:txBody>
          <a:bodyPr/>
          <a:lstStyle/>
          <a:p>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linds(horizontal)">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3350" y="274638"/>
            <a:ext cx="7283450" cy="346075"/>
          </a:xfrm>
        </p:spPr>
        <p:txBody>
          <a:bodyPr>
            <a:normAutofit fontScale="90000"/>
          </a:bodyPr>
          <a:lstStyle/>
          <a:p>
            <a:r>
              <a:rPr lang="pl-PL" sz="3600"/>
              <a:t>Energia słoneczna w energetyce</a:t>
            </a:r>
          </a:p>
        </p:txBody>
      </p:sp>
      <p:sp>
        <p:nvSpPr>
          <p:cNvPr id="8195" name="Rectangle 3"/>
          <p:cNvSpPr>
            <a:spLocks noGrp="1" noChangeArrowheads="1"/>
          </p:cNvSpPr>
          <p:nvPr>
            <p:ph idx="1"/>
          </p:nvPr>
        </p:nvSpPr>
        <p:spPr>
          <a:xfrm>
            <a:off x="468313" y="908050"/>
            <a:ext cx="8229600" cy="4525963"/>
          </a:xfrm>
        </p:spPr>
        <p:txBody>
          <a:bodyPr/>
          <a:lstStyle/>
          <a:p>
            <a:pPr>
              <a:lnSpc>
                <a:spcPct val="90000"/>
              </a:lnSpc>
              <a:buFontTx/>
              <a:buNone/>
            </a:pPr>
            <a:r>
              <a:rPr lang="pl-PL" sz="2400" dirty="0"/>
              <a:t>	Wykorzystywana jest zarówno do gromadzenia ciepła jak i produkcji energii elektrycznej</a:t>
            </a:r>
          </a:p>
          <a:p>
            <a:pPr>
              <a:lnSpc>
                <a:spcPct val="90000"/>
              </a:lnSpc>
            </a:pPr>
            <a:r>
              <a:rPr lang="pl-PL" sz="2400" dirty="0"/>
              <a:t>Do pozyskiwania ciepła wykorzystuje się kolektory słoneczne. Pozwalają one na podgrzewanie wody w budynkach, wspomagania systemu ogrzewania, podnoszenie temperatury wody basenowej.</a:t>
            </a:r>
          </a:p>
          <a:p>
            <a:pPr>
              <a:lnSpc>
                <a:spcPct val="90000"/>
              </a:lnSpc>
            </a:pPr>
            <a:r>
              <a:rPr lang="pl-PL" sz="2400" dirty="0"/>
              <a:t>Przetworzenie na energię elektryczną (</a:t>
            </a:r>
            <a:r>
              <a:rPr lang="pl-PL" sz="2400" b="1" dirty="0" err="1"/>
              <a:t>fotowoltaika</a:t>
            </a:r>
            <a:r>
              <a:rPr lang="pl-PL" sz="2400" dirty="0"/>
              <a:t>) pozwala na  zasilanie zarówno małych urządzeń codziennego użytku, takich jak telefony komórkowe, aż po wielkie elektrownie słoneczne zabezpieczające dostawy prądu rzeszy odbiorców. Ogniwa fotowoltaiczne często pojawiają się już na jachtach dalekomorskich czy w przyczepach campingowych.</a:t>
            </a:r>
          </a:p>
        </p:txBody>
      </p:sp>
      <p:pic>
        <p:nvPicPr>
          <p:cNvPr id="8197" name="Picture 5" descr="634429672301870000"/>
          <p:cNvPicPr>
            <a:picLocks noChangeAspect="1" noChangeArrowheads="1"/>
          </p:cNvPicPr>
          <p:nvPr/>
        </p:nvPicPr>
        <p:blipFill>
          <a:blip r:embed="rId2" cstate="print"/>
          <a:srcRect/>
          <a:stretch>
            <a:fillRect/>
          </a:stretch>
        </p:blipFill>
        <p:spPr bwMode="auto">
          <a:xfrm>
            <a:off x="6334112" y="5373216"/>
            <a:ext cx="2233824" cy="1484784"/>
          </a:xfrm>
          <a:prstGeom prst="rect">
            <a:avLst/>
          </a:prstGeom>
          <a:noFill/>
        </p:spPr>
      </p:pic>
      <p:sp>
        <p:nvSpPr>
          <p:cNvPr id="8198" name="Rectangle 6"/>
          <p:cNvSpPr>
            <a:spLocks noChangeArrowheads="1"/>
          </p:cNvSpPr>
          <p:nvPr/>
        </p:nvSpPr>
        <p:spPr bwMode="auto">
          <a:xfrm>
            <a:off x="4284663" y="6350000"/>
            <a:ext cx="1276350" cy="261938"/>
          </a:xfrm>
          <a:prstGeom prst="rect">
            <a:avLst/>
          </a:prstGeom>
          <a:noFill/>
          <a:ln w="9525">
            <a:noFill/>
            <a:miter lim="800000"/>
            <a:headEnd/>
            <a:tailEnd/>
          </a:ln>
          <a:effectLst/>
        </p:spPr>
        <p:txBody>
          <a:bodyPr wrap="none">
            <a:spAutoFit/>
          </a:bodyPr>
          <a:lstStyle/>
          <a:p>
            <a:pPr>
              <a:lnSpc>
                <a:spcPct val="80000"/>
              </a:lnSpc>
              <a:spcBef>
                <a:spcPct val="20000"/>
              </a:spcBef>
            </a:pPr>
            <a:r>
              <a:rPr lang="pl-PL" sz="1400"/>
              <a:t>Jacht Turanor</a:t>
            </a:r>
          </a:p>
        </p:txBody>
      </p:sp>
      <p:pic>
        <p:nvPicPr>
          <p:cNvPr id="8200" name="Picture 8" descr="kamper1"/>
          <p:cNvPicPr>
            <a:picLocks noChangeAspect="1" noChangeArrowheads="1"/>
          </p:cNvPicPr>
          <p:nvPr/>
        </p:nvPicPr>
        <p:blipFill>
          <a:blip r:embed="rId3" cstate="print"/>
          <a:srcRect/>
          <a:stretch>
            <a:fillRect/>
          </a:stretch>
        </p:blipFill>
        <p:spPr bwMode="auto">
          <a:xfrm>
            <a:off x="179388" y="5445125"/>
            <a:ext cx="1439862" cy="1295400"/>
          </a:xfrm>
          <a:prstGeom prst="rect">
            <a:avLst/>
          </a:prstGeom>
          <a:noFill/>
        </p:spPr>
      </p:pic>
      <p:pic>
        <p:nvPicPr>
          <p:cNvPr id="8202" name="Picture 10" descr="ANd9GcQofdk8aR4gJY9QwWszlqFOr3dmkFh-tKn1LVR9AWkQmAQKG9rh"/>
          <p:cNvPicPr>
            <a:picLocks noChangeAspect="1" noChangeArrowheads="1"/>
          </p:cNvPicPr>
          <p:nvPr/>
        </p:nvPicPr>
        <p:blipFill>
          <a:blip r:embed="rId4" cstate="print"/>
          <a:srcRect/>
          <a:stretch>
            <a:fillRect/>
          </a:stretch>
        </p:blipFill>
        <p:spPr bwMode="auto">
          <a:xfrm rot="1097349">
            <a:off x="7807325" y="2082800"/>
            <a:ext cx="1176338" cy="1181100"/>
          </a:xfrm>
          <a:prstGeom prst="rect">
            <a:avLst/>
          </a:prstGeom>
          <a:noFill/>
        </p:spPr>
      </p:pic>
      <p:pic>
        <p:nvPicPr>
          <p:cNvPr id="8204" name="Picture 12" descr="ogniwa-fotowoltaiczne-w-praktyce_4"/>
          <p:cNvPicPr>
            <a:picLocks noChangeAspect="1" noChangeArrowheads="1"/>
          </p:cNvPicPr>
          <p:nvPr/>
        </p:nvPicPr>
        <p:blipFill>
          <a:blip r:embed="rId5" cstate="print"/>
          <a:srcRect/>
          <a:stretch>
            <a:fillRect/>
          </a:stretch>
        </p:blipFill>
        <p:spPr bwMode="auto">
          <a:xfrm>
            <a:off x="0" y="0"/>
            <a:ext cx="1258888" cy="95885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204"/>
                                        </p:tgtEl>
                                        <p:attrNameLst>
                                          <p:attrName>style.visibility</p:attrName>
                                        </p:attrNameLst>
                                      </p:cBhvr>
                                      <p:to>
                                        <p:strVal val="visible"/>
                                      </p:to>
                                    </p:set>
                                    <p:animEffect transition="in" filter="box(in)">
                                      <p:cBhvr>
                                        <p:cTn id="19" dur="500"/>
                                        <p:tgtEl>
                                          <p:spTgt spid="8204"/>
                                        </p:tgtEl>
                                      </p:cBhvr>
                                    </p:animEffect>
                                  </p:childTnLst>
                                </p:cTn>
                              </p:par>
                              <p:par>
                                <p:cTn id="20" presetID="4" presetClass="entr" presetSubtype="16" fill="hold" nodeType="with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box(in)">
                                      <p:cBhvr>
                                        <p:cTn id="22" dur="500"/>
                                        <p:tgtEl>
                                          <p:spTgt spid="8200"/>
                                        </p:tgtEl>
                                      </p:cBhvr>
                                    </p:animEffect>
                                  </p:childTnLst>
                                </p:cTn>
                              </p:par>
                              <p:par>
                                <p:cTn id="23" presetID="4" presetClass="entr" presetSubtype="16" fill="hold" nodeType="withEffect">
                                  <p:stCondLst>
                                    <p:cond delay="0"/>
                                  </p:stCondLst>
                                  <p:childTnLst>
                                    <p:set>
                                      <p:cBhvr>
                                        <p:cTn id="24" dur="1" fill="hold">
                                          <p:stCondLst>
                                            <p:cond delay="0"/>
                                          </p:stCondLst>
                                        </p:cTn>
                                        <p:tgtEl>
                                          <p:spTgt spid="8197"/>
                                        </p:tgtEl>
                                        <p:attrNameLst>
                                          <p:attrName>style.visibility</p:attrName>
                                        </p:attrNameLst>
                                      </p:cBhvr>
                                      <p:to>
                                        <p:strVal val="visible"/>
                                      </p:to>
                                    </p:set>
                                    <p:animEffect transition="in" filter="box(in)">
                                      <p:cBhvr>
                                        <p:cTn id="25" dur="500"/>
                                        <p:tgtEl>
                                          <p:spTgt spid="8197"/>
                                        </p:tgtEl>
                                      </p:cBhvr>
                                    </p:animEffect>
                                  </p:childTnLst>
                                </p:cTn>
                              </p:par>
                              <p:par>
                                <p:cTn id="26" presetID="4" presetClass="entr" presetSubtype="16" fill="hold" nodeType="with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box(in)">
                                      <p:cBhvr>
                                        <p:cTn id="28" dur="500"/>
                                        <p:tgtEl>
                                          <p:spTgt spid="8202"/>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additive="base">
                                        <p:cTn id="31" dur="500" fill="hold"/>
                                        <p:tgtEl>
                                          <p:spTgt spid="8198"/>
                                        </p:tgtEl>
                                        <p:attrNameLst>
                                          <p:attrName>ppt_x</p:attrName>
                                        </p:attrNameLst>
                                      </p:cBhvr>
                                      <p:tavLst>
                                        <p:tav tm="0">
                                          <p:val>
                                            <p:strVal val="#ppt_x"/>
                                          </p:val>
                                        </p:tav>
                                        <p:tav tm="100000">
                                          <p:val>
                                            <p:strVal val="#ppt_x"/>
                                          </p:val>
                                        </p:tav>
                                      </p:tavLst>
                                    </p:anim>
                                    <p:anim calcmode="lin" valueType="num">
                                      <p:cBhvr additive="base">
                                        <p:cTn id="3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pl-PL" sz="4000"/>
              <a:t>Potencjał energii słonecznej </a:t>
            </a:r>
            <a:br>
              <a:rPr lang="pl-PL" sz="4000"/>
            </a:br>
            <a:r>
              <a:rPr lang="pl-PL" sz="4000"/>
              <a:t>a rentowność</a:t>
            </a:r>
          </a:p>
        </p:txBody>
      </p:sp>
      <p:sp>
        <p:nvSpPr>
          <p:cNvPr id="12291" name="Rectangle 3"/>
          <p:cNvSpPr>
            <a:spLocks noGrp="1" noChangeArrowheads="1"/>
          </p:cNvSpPr>
          <p:nvPr>
            <p:ph idx="1"/>
          </p:nvPr>
        </p:nvSpPr>
        <p:spPr/>
        <p:txBody>
          <a:bodyPr>
            <a:normAutofit fontScale="92500" lnSpcReduction="10000"/>
          </a:bodyPr>
          <a:lstStyle/>
          <a:p>
            <a:pPr>
              <a:lnSpc>
                <a:spcPct val="90000"/>
              </a:lnSpc>
              <a:buFontTx/>
              <a:buNone/>
            </a:pPr>
            <a:r>
              <a:rPr lang="pl-PL" sz="2800" dirty="0"/>
              <a:t>	Potencjał jest ogromny, bo na metr kwadratowy powierzchni ziemi rocznie przypada średnio 170W tej energii co odpowiada energii uzyskanej w wyniku spalenia 200 kg węgla. </a:t>
            </a:r>
          </a:p>
          <a:p>
            <a:pPr>
              <a:lnSpc>
                <a:spcPct val="90000"/>
              </a:lnSpc>
              <a:buFontTx/>
              <a:buNone/>
            </a:pPr>
            <a:r>
              <a:rPr lang="pl-PL" sz="2800" dirty="0"/>
              <a:t>	</a:t>
            </a:r>
          </a:p>
          <a:p>
            <a:pPr>
              <a:lnSpc>
                <a:spcPct val="90000"/>
              </a:lnSpc>
              <a:buFontTx/>
              <a:buNone/>
            </a:pPr>
            <a:r>
              <a:rPr lang="pl-PL" sz="2800" dirty="0"/>
              <a:t>	Niestety, wydajność nowoczesnych baterii słonecznych rzadko przekracza 15 proc., a koszty ich zainstalowania zwracają się dopiero po 10-12 latach. Rynek zawojują dopiero tzw. technologie fotowoltaiczne, czyli przetwarzające światło słoneczne bezpośrednio na prąd.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lektrownia słoneczna"/>
          <p:cNvPicPr>
            <a:picLocks noChangeAspect="1" noChangeArrowheads="1"/>
          </p:cNvPicPr>
          <p:nvPr/>
        </p:nvPicPr>
        <p:blipFill>
          <a:blip r:embed="rId2" cstate="print"/>
          <a:srcRect/>
          <a:stretch>
            <a:fillRect/>
          </a:stretch>
        </p:blipFill>
        <p:spPr bwMode="auto">
          <a:xfrm>
            <a:off x="107504" y="188640"/>
            <a:ext cx="4588459" cy="2880320"/>
          </a:xfrm>
          <a:prstGeom prst="rect">
            <a:avLst/>
          </a:prstGeom>
          <a:noFill/>
          <a:ln w="9525">
            <a:noFill/>
            <a:miter lim="800000"/>
            <a:headEnd/>
            <a:tailEnd/>
          </a:ln>
        </p:spPr>
      </p:pic>
      <p:pic>
        <p:nvPicPr>
          <p:cNvPr id="5126" name="Picture 6" descr="300 000 luster - zobacz jak wygląda największa elektrownia słoneczna świata"/>
          <p:cNvPicPr>
            <a:picLocks noChangeAspect="1" noChangeArrowheads="1"/>
          </p:cNvPicPr>
          <p:nvPr/>
        </p:nvPicPr>
        <p:blipFill>
          <a:blip r:embed="rId3" cstate="print"/>
          <a:srcRect/>
          <a:stretch>
            <a:fillRect/>
          </a:stretch>
        </p:blipFill>
        <p:spPr bwMode="auto">
          <a:xfrm>
            <a:off x="107504" y="3573016"/>
            <a:ext cx="4603750" cy="2584450"/>
          </a:xfrm>
          <a:prstGeom prst="rect">
            <a:avLst/>
          </a:prstGeom>
          <a:noFill/>
        </p:spPr>
      </p:pic>
      <p:sp>
        <p:nvSpPr>
          <p:cNvPr id="5127" name="Rectangle 7"/>
          <p:cNvSpPr>
            <a:spLocks noChangeArrowheads="1"/>
          </p:cNvSpPr>
          <p:nvPr/>
        </p:nvSpPr>
        <p:spPr bwMode="auto">
          <a:xfrm>
            <a:off x="4644008" y="1196752"/>
            <a:ext cx="4176713" cy="549275"/>
          </a:xfrm>
          <a:prstGeom prst="rect">
            <a:avLst/>
          </a:prstGeom>
          <a:noFill/>
          <a:ln w="9525">
            <a:noFill/>
            <a:miter lim="800000"/>
            <a:headEnd/>
            <a:tailEnd/>
          </a:ln>
          <a:effectLst/>
        </p:spPr>
        <p:txBody>
          <a:bodyPr anchor="ctr">
            <a:spAutoFit/>
          </a:bodyPr>
          <a:lstStyle/>
          <a:p>
            <a:r>
              <a:rPr lang="pl-PL" sz="1000" dirty="0"/>
              <a:t>Elektrownia słoneczna PV w </a:t>
            </a:r>
            <a:r>
              <a:rPr lang="pl-PL" sz="1000" dirty="0" err="1"/>
              <a:t>Lucalnena</a:t>
            </a:r>
            <a:r>
              <a:rPr lang="pl-PL" sz="1000" dirty="0"/>
              <a:t> de las </a:t>
            </a:r>
            <a:r>
              <a:rPr lang="pl-PL" sz="1000" dirty="0" err="1"/>
              <a:t>Tores</a:t>
            </a:r>
            <a:r>
              <a:rPr lang="pl-PL" sz="1000" dirty="0"/>
              <a:t> w hiszpańskiej Andaluzji (Źródło: D. </a:t>
            </a:r>
            <a:r>
              <a:rPr lang="pl-PL" sz="1000" dirty="0" err="1"/>
              <a:t>Lenardič</a:t>
            </a:r>
            <a:r>
              <a:rPr lang="pl-PL" sz="1000" dirty="0"/>
              <a:t>, </a:t>
            </a:r>
            <a:r>
              <a:rPr lang="pl-PL" sz="1000" dirty="0" err="1"/>
              <a:t>Large-Scale</a:t>
            </a:r>
            <a:r>
              <a:rPr lang="pl-PL" sz="1000" dirty="0"/>
              <a:t> </a:t>
            </a:r>
            <a:r>
              <a:rPr lang="pl-PL" sz="1000" dirty="0" err="1"/>
              <a:t>Photovoltaic</a:t>
            </a:r>
            <a:r>
              <a:rPr lang="pl-PL" sz="1000" dirty="0"/>
              <a:t> Power </a:t>
            </a:r>
            <a:r>
              <a:rPr lang="pl-PL" sz="1000" dirty="0" err="1"/>
              <a:t>Plants</a:t>
            </a:r>
            <a:r>
              <a:rPr lang="pl-PL" sz="1000" dirty="0"/>
              <a:t>, </a:t>
            </a:r>
            <a:r>
              <a:rPr lang="pl-PL" sz="1000" dirty="0" err="1"/>
              <a:t>Jesenice</a:t>
            </a:r>
            <a:r>
              <a:rPr lang="pl-PL" sz="1000" dirty="0"/>
              <a:t> 2009 ) </a:t>
            </a:r>
          </a:p>
        </p:txBody>
      </p:sp>
      <p:sp>
        <p:nvSpPr>
          <p:cNvPr id="6" name="Prostokąt 5"/>
          <p:cNvSpPr/>
          <p:nvPr/>
        </p:nvSpPr>
        <p:spPr>
          <a:xfrm>
            <a:off x="4644008" y="4365104"/>
            <a:ext cx="4572000" cy="553998"/>
          </a:xfrm>
          <a:prstGeom prst="rect">
            <a:avLst/>
          </a:prstGeom>
        </p:spPr>
        <p:txBody>
          <a:bodyPr>
            <a:spAutoFit/>
          </a:bodyPr>
          <a:lstStyle/>
          <a:p>
            <a:pPr algn="just"/>
            <a:r>
              <a:rPr lang="pl-PL" sz="1000" dirty="0" smtClean="0"/>
              <a:t>Kalifornijski </a:t>
            </a:r>
            <a:r>
              <a:rPr lang="pl-PL" sz="1000" dirty="0" err="1" smtClean="0"/>
              <a:t>Ivanpah</a:t>
            </a:r>
            <a:r>
              <a:rPr lang="pl-PL" sz="1000" dirty="0" smtClean="0"/>
              <a:t> </a:t>
            </a:r>
            <a:r>
              <a:rPr lang="pl-PL" sz="1000" dirty="0" err="1" smtClean="0"/>
              <a:t>Solar</a:t>
            </a:r>
            <a:r>
              <a:rPr lang="pl-PL" sz="1000" dirty="0" smtClean="0"/>
              <a:t> Electric </a:t>
            </a:r>
            <a:r>
              <a:rPr lang="pl-PL" sz="1000" dirty="0" err="1" smtClean="0"/>
              <a:t>Generating</a:t>
            </a:r>
            <a:r>
              <a:rPr lang="pl-PL" sz="1000" dirty="0" smtClean="0"/>
              <a:t> System Koszt ponad 2,2 mld dol. 13 kilometrów kwadratowych powierzchni. 300 000 luster, każde o wymiarach 2 na 3 metry  </a:t>
            </a:r>
            <a:endParaRPr lang="pl-PL" sz="1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par>
                                <p:cTn id="8" presetID="4" presetClass="entr" presetSubtype="16"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ox(in)">
                                      <p:cBhvr>
                                        <p:cTn id="10" dur="5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7"/>
                                        </p:tgtEl>
                                        <p:attrNameLst>
                                          <p:attrName>style.visibility</p:attrName>
                                        </p:attrNameLst>
                                      </p:cBhvr>
                                      <p:to>
                                        <p:strVal val="visible"/>
                                      </p:to>
                                    </p:set>
                                    <p:anim calcmode="lin" valueType="num">
                                      <p:cBhvr additive="base">
                                        <p:cTn id="19" dur="500" fill="hold"/>
                                        <p:tgtEl>
                                          <p:spTgt spid="5127"/>
                                        </p:tgtEl>
                                        <p:attrNameLst>
                                          <p:attrName>ppt_x</p:attrName>
                                        </p:attrNameLst>
                                      </p:cBhvr>
                                      <p:tavLst>
                                        <p:tav tm="0">
                                          <p:val>
                                            <p:strVal val="#ppt_x"/>
                                          </p:val>
                                        </p:tav>
                                        <p:tav tm="100000">
                                          <p:val>
                                            <p:strVal val="#ppt_x"/>
                                          </p:val>
                                        </p:tav>
                                      </p:tavLst>
                                    </p:anim>
                                    <p:anim calcmode="lin" valueType="num">
                                      <p:cBhvr additive="base">
                                        <p:cTn id="20"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Nanocząstka</a:t>
            </a:r>
            <a:r>
              <a:rPr lang="pl-PL" dirty="0" smtClean="0"/>
              <a:t> ogniwem</a:t>
            </a:r>
            <a:endParaRPr lang="pl-PL" dirty="0"/>
          </a:p>
        </p:txBody>
      </p:sp>
      <p:sp>
        <p:nvSpPr>
          <p:cNvPr id="3" name="Symbol zastępczy zawartości 2"/>
          <p:cNvSpPr>
            <a:spLocks noGrp="1"/>
          </p:cNvSpPr>
          <p:nvPr>
            <p:ph idx="1"/>
          </p:nvPr>
        </p:nvSpPr>
        <p:spPr>
          <a:xfrm>
            <a:off x="457200" y="1357298"/>
            <a:ext cx="8229600" cy="5072098"/>
          </a:xfrm>
        </p:spPr>
        <p:txBody>
          <a:bodyPr/>
          <a:lstStyle/>
          <a:p>
            <a:pPr>
              <a:buNone/>
            </a:pPr>
            <a:r>
              <a:rPr lang="pl-PL" dirty="0" smtClean="0"/>
              <a:t>	Czy w przyszłości domy zaspokoją energetycznie potrzeby własne swoich mieszkańców? P</a:t>
            </a:r>
            <a:r>
              <a:rPr lang="pl-PL" dirty="0" smtClean="0">
                <a:solidFill>
                  <a:schemeClr val="tx1"/>
                </a:solidFill>
                <a:latin typeface="+mn-lt"/>
                <a:ea typeface="+mn-ea"/>
                <a:cs typeface="+mn-cs"/>
              </a:rPr>
              <a:t>roducenci </a:t>
            </a:r>
            <a:r>
              <a:rPr lang="pl-PL" dirty="0">
                <a:solidFill>
                  <a:schemeClr val="tx1"/>
                </a:solidFill>
                <a:latin typeface="+mn-lt"/>
                <a:ea typeface="+mn-ea"/>
                <a:cs typeface="+mn-cs"/>
              </a:rPr>
              <a:t>opracowują modele ogniw, które architekci mogą sprytnie zintegrować z elewacją. Naukowcy z </a:t>
            </a:r>
            <a:r>
              <a:rPr lang="pl-PL" dirty="0" err="1">
                <a:solidFill>
                  <a:schemeClr val="tx1"/>
                </a:solidFill>
                <a:latin typeface="+mn-lt"/>
                <a:ea typeface="+mn-ea"/>
                <a:cs typeface="+mn-cs"/>
              </a:rPr>
              <a:t>University</a:t>
            </a:r>
            <a:r>
              <a:rPr lang="pl-PL" dirty="0">
                <a:solidFill>
                  <a:schemeClr val="tx1"/>
                </a:solidFill>
                <a:latin typeface="+mn-lt"/>
                <a:ea typeface="+mn-ea"/>
                <a:cs typeface="+mn-cs"/>
              </a:rPr>
              <a:t> of Texas w Austin wynaleźli absorbujące światło </a:t>
            </a:r>
            <a:r>
              <a:rPr lang="pl-PL" dirty="0" err="1">
                <a:solidFill>
                  <a:schemeClr val="tx1"/>
                </a:solidFill>
                <a:latin typeface="+mn-lt"/>
                <a:ea typeface="+mn-ea"/>
                <a:cs typeface="+mn-cs"/>
              </a:rPr>
              <a:t>nanocząstki</a:t>
            </a:r>
            <a:r>
              <a:rPr lang="pl-PL" dirty="0">
                <a:solidFill>
                  <a:schemeClr val="tx1"/>
                </a:solidFill>
                <a:latin typeface="+mn-lt"/>
                <a:ea typeface="+mn-ea"/>
                <a:cs typeface="+mn-cs"/>
              </a:rPr>
              <a:t>, które można rozpylać jak farbę na dowolną powierzchnię, która w ten sposób staje się ogniwem słonecznym. </a:t>
            </a:r>
            <a:endParaRPr lang="pl-PL" dirty="0"/>
          </a:p>
        </p:txBody>
      </p:sp>
      <p:sp>
        <p:nvSpPr>
          <p:cNvPr id="4" name="Prostokąt 3"/>
          <p:cNvSpPr/>
          <p:nvPr/>
        </p:nvSpPr>
        <p:spPr>
          <a:xfrm>
            <a:off x="5508104" y="6381328"/>
            <a:ext cx="4572000" cy="261610"/>
          </a:xfrm>
          <a:prstGeom prst="rect">
            <a:avLst/>
          </a:prstGeom>
        </p:spPr>
        <p:txBody>
          <a:bodyPr>
            <a:spAutoFit/>
          </a:bodyPr>
          <a:lstStyle/>
          <a:p>
            <a:pPr>
              <a:buNone/>
            </a:pPr>
            <a:r>
              <a:rPr lang="pl-PL" sz="1050" i="1" dirty="0" smtClean="0"/>
              <a:t>Źródło: Nowe źródła energii „Wprost”</a:t>
            </a:r>
            <a:endParaRPr lang="pl-PL" sz="105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Samowystarczalny dom</a:t>
            </a:r>
            <a:endParaRPr lang="pl-PL" dirty="0"/>
          </a:p>
        </p:txBody>
      </p:sp>
      <p:sp>
        <p:nvSpPr>
          <p:cNvPr id="3" name="Symbol zastępczy zawartości 2"/>
          <p:cNvSpPr>
            <a:spLocks noGrp="1"/>
          </p:cNvSpPr>
          <p:nvPr>
            <p:ph idx="1"/>
          </p:nvPr>
        </p:nvSpPr>
        <p:spPr>
          <a:xfrm>
            <a:off x="467544" y="1484784"/>
            <a:ext cx="7467600" cy="4525963"/>
          </a:xfrm>
        </p:spPr>
        <p:txBody>
          <a:bodyPr/>
          <a:lstStyle/>
          <a:p>
            <a:r>
              <a:rPr lang="pl-PL" dirty="0" smtClean="0"/>
              <a:t>Eksperymentalny dom powstał w Danii, sam produkuje potrzebną na co dzień energię a dodatkowo uzyskuje nadwyżkę 9kWh rocznie na metr kwadratowy swojej powierzchni</a:t>
            </a:r>
          </a:p>
        </p:txBody>
      </p:sp>
      <p:sp>
        <p:nvSpPr>
          <p:cNvPr id="4" name="Prostokąt 3"/>
          <p:cNvSpPr/>
          <p:nvPr/>
        </p:nvSpPr>
        <p:spPr>
          <a:xfrm>
            <a:off x="1763688" y="5877272"/>
            <a:ext cx="1492716" cy="369332"/>
          </a:xfrm>
          <a:prstGeom prst="rect">
            <a:avLst/>
          </a:prstGeom>
        </p:spPr>
        <p:txBody>
          <a:bodyPr wrap="none">
            <a:spAutoFit/>
          </a:bodyPr>
          <a:lstStyle/>
          <a:p>
            <a:r>
              <a:rPr lang="pl-PL" dirty="0" smtClean="0"/>
              <a:t>Home for life</a:t>
            </a:r>
          </a:p>
        </p:txBody>
      </p:sp>
      <p:sp>
        <p:nvSpPr>
          <p:cNvPr id="5" name="Prostokąt 4"/>
          <p:cNvSpPr/>
          <p:nvPr/>
        </p:nvSpPr>
        <p:spPr>
          <a:xfrm>
            <a:off x="3563888" y="6534834"/>
            <a:ext cx="4572000" cy="307777"/>
          </a:xfrm>
          <a:prstGeom prst="rect">
            <a:avLst/>
          </a:prstGeom>
        </p:spPr>
        <p:txBody>
          <a:bodyPr>
            <a:spAutoFit/>
          </a:bodyPr>
          <a:lstStyle/>
          <a:p>
            <a:r>
              <a:rPr lang="pl-PL" sz="1400" dirty="0" err="1" smtClean="0">
                <a:hlinkClick r:id="rId4"/>
              </a:rPr>
              <a:t>www.youtube.com</a:t>
            </a:r>
            <a:r>
              <a:rPr lang="pl-PL" sz="1400" dirty="0" smtClean="0">
                <a:hlinkClick r:id="rId4"/>
              </a:rPr>
              <a:t>/watch?v=xsKOkexsh2Y</a:t>
            </a:r>
            <a:endParaRPr lang="pl-PL" sz="1400" dirty="0"/>
          </a:p>
        </p:txBody>
      </p:sp>
    </p:spTree>
    <p:controls>
      <mc:AlternateContent xmlns:mc="http://schemas.openxmlformats.org/markup-compatibility/2006">
        <mc:Choice xmlns:v="urn:schemas-microsoft-com:vml" Requires="v">
          <p:control spid="17414"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933825"/>
                  <a:ext cx="4752975" cy="26638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pl-PL" sz="4400" dirty="0"/>
              <a:t>Prąd z kosmosu</a:t>
            </a:r>
          </a:p>
        </p:txBody>
      </p:sp>
      <p:sp>
        <p:nvSpPr>
          <p:cNvPr id="9219" name="Rectangle 3"/>
          <p:cNvSpPr>
            <a:spLocks noGrp="1" noChangeArrowheads="1"/>
          </p:cNvSpPr>
          <p:nvPr>
            <p:ph idx="1"/>
          </p:nvPr>
        </p:nvSpPr>
        <p:spPr>
          <a:xfrm>
            <a:off x="457200" y="1844675"/>
            <a:ext cx="8229600" cy="4281488"/>
          </a:xfrm>
        </p:spPr>
        <p:txBody>
          <a:bodyPr/>
          <a:lstStyle/>
          <a:p>
            <a:pPr>
              <a:lnSpc>
                <a:spcPct val="80000"/>
              </a:lnSpc>
              <a:buFontTx/>
              <a:buNone/>
            </a:pPr>
            <a:r>
              <a:rPr lang="pl-PL" sz="2200" dirty="0"/>
              <a:t>	Plany budowy pierwszej elektrowni słonecznej w przestrzeni kosmicznej powstały w Japonii w 1998 roku a projekt ma zostać ukończony w roku 2030. Praca 130 osób działających z ramienia JAXA czyli Japońskiej Agencji Badań kosmicznych wspierana jest przez takie koncerny jak Mitsubishi, NEC, Fujitsu, Sharp. Podstawowymi elementami budującymi elektrownię mają być dyski o powierzchni kilku kilometrów pokryte </a:t>
            </a:r>
            <a:r>
              <a:rPr lang="pl-PL" sz="2200" b="1" dirty="0"/>
              <a:t>ogniwami fotowoltaicznymi</a:t>
            </a:r>
            <a:r>
              <a:rPr lang="pl-PL" sz="2200" dirty="0"/>
              <a:t>. Przesyłanie przetworzonej energii słonecznej ma się odbywać za pomocą laserów lub odbiorników promieni mikrofalowych do ziemskich stacji. Planowana moc do uzyskania to 1000MW, która zasili 500 tyś gospodarstw domowych w cenie 8 centów za 1kWh</a:t>
            </a:r>
          </a:p>
          <a:p>
            <a:pPr>
              <a:lnSpc>
                <a:spcPct val="80000"/>
              </a:lnSpc>
            </a:pPr>
            <a:endParaRPr lang="pl-PL" sz="2200" dirty="0"/>
          </a:p>
          <a:p>
            <a:pPr algn="r">
              <a:lnSpc>
                <a:spcPct val="80000"/>
              </a:lnSpc>
              <a:buFontTx/>
              <a:buNone/>
            </a:pPr>
            <a:r>
              <a:rPr lang="pl-PL" sz="1800" dirty="0"/>
              <a:t> </a:t>
            </a:r>
            <a:r>
              <a:rPr lang="pl-PL" sz="1000" dirty="0"/>
              <a:t>źródło: </a:t>
            </a:r>
            <a:r>
              <a:rPr lang="pl-PL" sz="1000" dirty="0" err="1"/>
              <a:t>www.globenergia.pl</a:t>
            </a:r>
            <a:r>
              <a:rPr lang="pl-PL" sz="1000" dirty="0"/>
              <a:t> </a:t>
            </a:r>
          </a:p>
        </p:txBody>
      </p:sp>
      <p:pic>
        <p:nvPicPr>
          <p:cNvPr id="9221" name="Picture 5" descr="japonska-kosmiczna-elektrownia-sloneczna"/>
          <p:cNvPicPr>
            <a:picLocks noChangeAspect="1" noChangeArrowheads="1"/>
          </p:cNvPicPr>
          <p:nvPr/>
        </p:nvPicPr>
        <p:blipFill>
          <a:blip r:embed="rId2" cstate="print"/>
          <a:srcRect/>
          <a:stretch>
            <a:fillRect/>
          </a:stretch>
        </p:blipFill>
        <p:spPr bwMode="auto">
          <a:xfrm>
            <a:off x="6659563" y="188913"/>
            <a:ext cx="2347912" cy="1349375"/>
          </a:xfrm>
          <a:prstGeom prst="rect">
            <a:avLst/>
          </a:prstGeom>
          <a:noFill/>
        </p:spPr>
      </p:pic>
      <p:pic>
        <p:nvPicPr>
          <p:cNvPr id="9223" name="Picture 7" descr="inside%20the%20Sun"/>
          <p:cNvPicPr>
            <a:picLocks noChangeAspect="1" noChangeArrowheads="1"/>
          </p:cNvPicPr>
          <p:nvPr/>
        </p:nvPicPr>
        <p:blipFill>
          <a:blip r:embed="rId3" cstate="print"/>
          <a:srcRect/>
          <a:stretch>
            <a:fillRect/>
          </a:stretch>
        </p:blipFill>
        <p:spPr bwMode="auto">
          <a:xfrm>
            <a:off x="4643438" y="0"/>
            <a:ext cx="1871662" cy="1803400"/>
          </a:xfrm>
          <a:prstGeom prst="rect">
            <a:avLst/>
          </a:prstGeom>
          <a:noFill/>
        </p:spPr>
      </p:pic>
      <p:pic>
        <p:nvPicPr>
          <p:cNvPr id="9224" name="Picture 8" descr="elektrownia w kosmosie"/>
          <p:cNvPicPr>
            <a:picLocks noChangeAspect="1" noChangeArrowheads="1"/>
          </p:cNvPicPr>
          <p:nvPr/>
        </p:nvPicPr>
        <p:blipFill>
          <a:blip r:embed="rId4" cstate="print"/>
          <a:srcRect/>
          <a:stretch>
            <a:fillRect/>
          </a:stretch>
        </p:blipFill>
        <p:spPr bwMode="auto">
          <a:xfrm>
            <a:off x="2483768" y="5085184"/>
            <a:ext cx="2415066" cy="16288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box(in)">
                                      <p:cBhvr>
                                        <p:cTn id="13" dur="500"/>
                                        <p:tgtEl>
                                          <p:spTgt spid="9223"/>
                                        </p:tgtEl>
                                      </p:cBhvr>
                                    </p:animEffect>
                                  </p:childTnLst>
                                </p:cTn>
                              </p:par>
                              <p:par>
                                <p:cTn id="14" presetID="4" presetClass="entr" presetSubtype="16" fill="hold" nodeType="with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box(in)">
                                      <p:cBhvr>
                                        <p:cTn id="16" dur="500"/>
                                        <p:tgtEl>
                                          <p:spTgt spid="9221"/>
                                        </p:tgtEl>
                                      </p:cBhvr>
                                    </p:animEffect>
                                  </p:childTnLst>
                                </p:cTn>
                              </p:par>
                              <p:par>
                                <p:cTn id="17" presetID="4" presetClass="entr" presetSubtype="16" fill="hold" nodeType="with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box(in)">
                                      <p:cBhvr>
                                        <p:cTn id="19" dur="500"/>
                                        <p:tgtEl>
                                          <p:spTgt spid="92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 calcmode="lin" valueType="num">
                                      <p:cBhvr additive="base">
                                        <p:cTn id="24"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Polska myśl… nowinki</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Polscy naukowcy biorą udział w wielu badaniach nad energią i mogą się na tym polu pochwalić znaczącymi osiągnięciami</a:t>
            </a:r>
          </a:p>
          <a:p>
            <a:r>
              <a:rPr lang="pl-PL" dirty="0" smtClean="0"/>
              <a:t>Zespół prof. </a:t>
            </a:r>
            <a:r>
              <a:rPr lang="pl-PL" dirty="0" err="1" smtClean="0"/>
              <a:t>Łodziany</a:t>
            </a:r>
            <a:r>
              <a:rPr lang="pl-PL" dirty="0" smtClean="0"/>
              <a:t> z IFJ PAN wspólnie z naukowcami ze szwajcarskiego instytutu </a:t>
            </a:r>
            <a:r>
              <a:rPr lang="pl-PL" dirty="0" err="1" smtClean="0"/>
              <a:t>Empa</a:t>
            </a:r>
            <a:r>
              <a:rPr lang="pl-PL" dirty="0" smtClean="0"/>
              <a:t> pracuje nad skuteczniejszymi metodami magazynowania wodoru, a także nad nową generacją akumulatorów. Okazuje się, że w obu tych zadaniach przydatne mogą się okazać borowodorki metali lekkich, np. litu, magnezu, glinu czy itru.</a:t>
            </a:r>
          </a:p>
          <a:p>
            <a:r>
              <a:rPr lang="pl-PL" dirty="0" smtClean="0"/>
              <a:t>Polka Olga </a:t>
            </a:r>
            <a:r>
              <a:rPr lang="pl-PL" dirty="0" err="1" smtClean="0"/>
              <a:t>Malinkiewicz</a:t>
            </a:r>
            <a:r>
              <a:rPr lang="pl-PL" dirty="0" smtClean="0"/>
              <a:t>, doktorantka z Uniwersytetu w Walencji udoskonaliła produkcję </a:t>
            </a:r>
            <a:r>
              <a:rPr lang="pl-PL" dirty="0" err="1" smtClean="0"/>
              <a:t>perowskitów</a:t>
            </a:r>
            <a:r>
              <a:rPr lang="pl-PL" dirty="0" smtClean="0"/>
              <a:t>, mogących zastąpić krzem w ogniwach PV</a:t>
            </a:r>
          </a:p>
          <a:p>
            <a:endParaRPr lang="pl-PL" dirty="0" smtClean="0"/>
          </a:p>
          <a:p>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Krzem… a może…</a:t>
            </a:r>
            <a:endParaRPr lang="pl-PL" dirty="0"/>
          </a:p>
        </p:txBody>
      </p:sp>
      <p:sp>
        <p:nvSpPr>
          <p:cNvPr id="3" name="Symbol zastępczy zawartości 2"/>
          <p:cNvSpPr>
            <a:spLocks noGrp="1"/>
          </p:cNvSpPr>
          <p:nvPr>
            <p:ph idx="1"/>
          </p:nvPr>
        </p:nvSpPr>
        <p:spPr/>
        <p:txBody>
          <a:bodyPr/>
          <a:lstStyle/>
          <a:p>
            <a:r>
              <a:rPr lang="pl-PL" sz="2400" dirty="0" err="1" smtClean="0"/>
              <a:t>Perowskity</a:t>
            </a:r>
            <a:r>
              <a:rPr lang="pl-PL" sz="2400" dirty="0" smtClean="0"/>
              <a:t> mają dużą szansę, by zastąpić krzem w ogniwach słonecznych. Dzięki nim elastyczne i cienkie ogniwa można będzie nanosić na ubrania czy plastik - uważa Olga </a:t>
            </a:r>
            <a:r>
              <a:rPr lang="pl-PL" sz="2400" dirty="0" err="1" smtClean="0"/>
              <a:t>Malinkiewicz</a:t>
            </a:r>
            <a:r>
              <a:rPr lang="pl-PL" sz="2400" dirty="0" smtClean="0"/>
              <a:t>, która opracowała prosty i tani sposób produkcji tego niezwykłego materiału.       </a:t>
            </a:r>
          </a:p>
          <a:p>
            <a:endParaRPr lang="pl-PL" dirty="0"/>
          </a:p>
        </p:txBody>
      </p:sp>
      <p:pic>
        <p:nvPicPr>
          <p:cNvPr id="44034" name="Picture 2" descr="Struktura perowskitu"/>
          <p:cNvPicPr>
            <a:picLocks noChangeAspect="1" noChangeArrowheads="1"/>
          </p:cNvPicPr>
          <p:nvPr/>
        </p:nvPicPr>
        <p:blipFill>
          <a:blip r:embed="rId2" cstate="print"/>
          <a:srcRect/>
          <a:stretch>
            <a:fillRect/>
          </a:stretch>
        </p:blipFill>
        <p:spPr bwMode="auto">
          <a:xfrm>
            <a:off x="4067944" y="4365104"/>
            <a:ext cx="3038146" cy="201622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box(in)">
                                      <p:cBhvr>
                                        <p:cTn id="13"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7467600" cy="4525963"/>
          </a:xfrm>
        </p:spPr>
        <p:txBody>
          <a:bodyPr>
            <a:normAutofit fontScale="85000" lnSpcReduction="20000"/>
          </a:bodyPr>
          <a:lstStyle/>
          <a:p>
            <a:r>
              <a:rPr lang="pl-PL" dirty="0" err="1" smtClean="0"/>
              <a:t>Perowskity</a:t>
            </a:r>
            <a:r>
              <a:rPr lang="pl-PL" dirty="0" smtClean="0"/>
              <a:t> - podobnie jak krzem - pochłaniają światło widzialne (o długości 300-800 </a:t>
            </a:r>
            <a:r>
              <a:rPr lang="pl-PL" dirty="0" err="1" smtClean="0"/>
              <a:t>nm</a:t>
            </a:r>
            <a:r>
              <a:rPr lang="pl-PL" dirty="0" smtClean="0"/>
              <a:t>) w taki sposób, że można z nich odzyskiwać energię elektryczną. Do tego świetnie rozpuszczają się w rozpuszczalnikach, dzięki czemu można je będzie nanieść sprayem na dowolne powierzchnie. Poza tym do ich wytwarzania nie są potrzebne wysokie temperatury. Substancję można więc będzie nanosić na dowolny materiał - odzież, plastik czy nawet papier. Ponadto warstwa tego materiału może być nawet 10 razy cieńsza niż warstwa krzemu (np. 200-300 </a:t>
            </a:r>
            <a:r>
              <a:rPr lang="pl-PL" dirty="0" err="1" smtClean="0"/>
              <a:t>nm</a:t>
            </a:r>
            <a:r>
              <a:rPr lang="pl-PL" dirty="0" smtClean="0"/>
              <a:t>).</a:t>
            </a:r>
          </a:p>
          <a:p>
            <a:endParaRPr lang="pl-PL" dirty="0"/>
          </a:p>
        </p:txBody>
      </p:sp>
      <p:pic>
        <p:nvPicPr>
          <p:cNvPr id="46082" name="Picture 2" descr="http://upload.wikimedia.org/wikipedia/commons/thumb/f/f6/Perovskite_mineral.jpg/180px-Perovskite_mineral.jpg"/>
          <p:cNvPicPr>
            <a:picLocks noChangeAspect="1" noChangeArrowheads="1"/>
          </p:cNvPicPr>
          <p:nvPr/>
        </p:nvPicPr>
        <p:blipFill>
          <a:blip r:embed="rId2" cstate="print"/>
          <a:srcRect/>
          <a:stretch>
            <a:fillRect/>
          </a:stretch>
        </p:blipFill>
        <p:spPr bwMode="auto">
          <a:xfrm>
            <a:off x="6444208" y="4941168"/>
            <a:ext cx="2551210" cy="1700808"/>
          </a:xfrm>
          <a:prstGeom prst="rect">
            <a:avLst/>
          </a:prstGeom>
          <a:noFill/>
        </p:spPr>
      </p:pic>
      <p:sp>
        <p:nvSpPr>
          <p:cNvPr id="4" name="Prostokąt 3"/>
          <p:cNvSpPr/>
          <p:nvPr/>
        </p:nvSpPr>
        <p:spPr>
          <a:xfrm>
            <a:off x="3131840" y="6381328"/>
            <a:ext cx="2473754" cy="246221"/>
          </a:xfrm>
          <a:prstGeom prst="rect">
            <a:avLst/>
          </a:prstGeom>
        </p:spPr>
        <p:txBody>
          <a:bodyPr wrap="none">
            <a:spAutoFit/>
          </a:bodyPr>
          <a:lstStyle/>
          <a:p>
            <a:r>
              <a:rPr lang="pl-PL" sz="1000" i="1" dirty="0" smtClean="0"/>
              <a:t>Źródło: http://www.naukawpolsce.pap.pl/</a:t>
            </a:r>
            <a:endParaRPr lang="pl-PL" sz="10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Effect transition="in" filter="box(in)">
                                      <p:cBhvr>
                                        <p:cTn id="13"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714356"/>
            <a:ext cx="7467600" cy="5411807"/>
          </a:xfrm>
        </p:spPr>
        <p:txBody>
          <a:bodyPr>
            <a:normAutofit fontScale="92500" lnSpcReduction="20000"/>
          </a:bodyPr>
          <a:lstStyle/>
          <a:p>
            <a:pPr fontAlgn="base"/>
            <a:r>
              <a:rPr lang="pl-PL" dirty="0" smtClean="0"/>
              <a:t>Wyobraźmy sobie, że energię elektryczną będzie mogła produkować np. naklejka przyklejona na szybę - podaje przykład </a:t>
            </a:r>
            <a:r>
              <a:rPr lang="pl-PL" dirty="0" err="1" smtClean="0"/>
              <a:t>Malinkiewicz</a:t>
            </a:r>
            <a:r>
              <a:rPr lang="pl-PL" dirty="0" smtClean="0"/>
              <a:t>.</a:t>
            </a:r>
          </a:p>
          <a:p>
            <a:pPr fontAlgn="base"/>
            <a:r>
              <a:rPr lang="pl-PL" dirty="0" smtClean="0"/>
              <a:t/>
            </a:r>
            <a:br>
              <a:rPr lang="pl-PL" dirty="0" smtClean="0"/>
            </a:br>
            <a:r>
              <a:rPr lang="pl-PL" dirty="0" err="1" smtClean="0"/>
              <a:t>Perowskity</a:t>
            </a:r>
            <a:r>
              <a:rPr lang="pl-PL" dirty="0" smtClean="0"/>
              <a:t> są też w porównaniu z krzemem całkiem wydajnym źródłem energii. W ciągu ostatnich kilku lat - mimo że prace nad tym materiałem dopiero się zaczynają - udało się kilkakrotnie poprawić wydajność </a:t>
            </a:r>
            <a:r>
              <a:rPr lang="pl-PL" dirty="0" err="1" smtClean="0"/>
              <a:t>perowskitów</a:t>
            </a:r>
            <a:r>
              <a:rPr lang="pl-PL" dirty="0" smtClean="0"/>
              <a:t> tak, że jest już ona większa niż tzw. krzemu amorficznego, stosowanego w tańszych ogniwach krzemowych.</a:t>
            </a:r>
          </a:p>
          <a:p>
            <a:endParaRPr lang="pl-PL" dirty="0"/>
          </a:p>
        </p:txBody>
      </p:sp>
      <p:pic>
        <p:nvPicPr>
          <p:cNvPr id="45060" name="Picture 4" descr="http://www.naukawpolsce.pap.pl/Data/Thumbs/_public/fotogalerie/MTAyNHg3Njg,img_1623.jpg"/>
          <p:cNvPicPr>
            <a:picLocks noChangeAspect="1" noChangeArrowheads="1"/>
          </p:cNvPicPr>
          <p:nvPr/>
        </p:nvPicPr>
        <p:blipFill>
          <a:blip r:embed="rId2" cstate="print"/>
          <a:srcRect/>
          <a:stretch>
            <a:fillRect/>
          </a:stretch>
        </p:blipFill>
        <p:spPr bwMode="auto">
          <a:xfrm>
            <a:off x="7072330" y="1714488"/>
            <a:ext cx="1816048" cy="1362036"/>
          </a:xfrm>
          <a:prstGeom prst="rect">
            <a:avLst/>
          </a:prstGeom>
          <a:noFill/>
        </p:spPr>
      </p:pic>
      <p:pic>
        <p:nvPicPr>
          <p:cNvPr id="45062" name="Picture 6" descr="http://www.naukawpolsce.pap.pl/Data/Thumbs/_public/abstrakcje/MTAyNHg3Njg,fotolia_41097031_subscription_xl.jpg"/>
          <p:cNvPicPr>
            <a:picLocks noChangeAspect="1" noChangeArrowheads="1"/>
          </p:cNvPicPr>
          <p:nvPr/>
        </p:nvPicPr>
        <p:blipFill>
          <a:blip r:embed="rId3" cstate="print"/>
          <a:srcRect/>
          <a:stretch>
            <a:fillRect/>
          </a:stretch>
        </p:blipFill>
        <p:spPr bwMode="auto">
          <a:xfrm>
            <a:off x="6572264" y="5143512"/>
            <a:ext cx="2000232" cy="133218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5062"/>
                                        </p:tgtEl>
                                        <p:attrNameLst>
                                          <p:attrName>style.visibility</p:attrName>
                                        </p:attrNameLst>
                                      </p:cBhvr>
                                      <p:to>
                                        <p:strVal val="visible"/>
                                      </p:to>
                                    </p:set>
                                    <p:animEffect transition="in" filter="box(in)">
                                      <p:cBhvr>
                                        <p:cTn id="19" dur="500"/>
                                        <p:tgtEl>
                                          <p:spTgt spid="45062"/>
                                        </p:tgtEl>
                                      </p:cBhvr>
                                    </p:animEffect>
                                  </p:childTnLst>
                                </p:cTn>
                              </p:par>
                              <p:par>
                                <p:cTn id="20" presetID="4" presetClass="entr" presetSubtype="16" fill="hold" nodeType="with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box(in)">
                                      <p:cBhvr>
                                        <p:cTn id="22"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pl-PL"/>
          </a:p>
        </p:txBody>
      </p:sp>
      <p:sp>
        <p:nvSpPr>
          <p:cNvPr id="10243" name="Rectangle 3"/>
          <p:cNvSpPr>
            <a:spLocks noGrp="1" noChangeArrowheads="1"/>
          </p:cNvSpPr>
          <p:nvPr>
            <p:ph idx="1"/>
          </p:nvPr>
        </p:nvSpPr>
        <p:spPr/>
        <p:txBody>
          <a:bodyPr/>
          <a:lstStyle/>
          <a:p>
            <a:endParaRPr lang="pl-PL"/>
          </a:p>
        </p:txBody>
      </p:sp>
      <p:pic>
        <p:nvPicPr>
          <p:cNvPr id="10245" name="Picture 5" descr="711831-chicag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endParaRPr lang="pl-PL" dirty="0" smtClean="0"/>
          </a:p>
          <a:p>
            <a:pPr algn="ctr"/>
            <a:endParaRPr lang="pl-PL" dirty="0" smtClean="0"/>
          </a:p>
          <a:p>
            <a:pPr algn="ctr"/>
            <a:endParaRPr lang="pl-PL" dirty="0" smtClean="0"/>
          </a:p>
          <a:p>
            <a:pPr algn="ctr"/>
            <a:endParaRPr lang="pl-PL" dirty="0" smtClean="0"/>
          </a:p>
          <a:p>
            <a:pPr algn="ctr">
              <a:buNone/>
            </a:pPr>
            <a:r>
              <a:rPr lang="pl-PL" sz="4600" dirty="0" smtClean="0"/>
              <a:t>Dziękuję za uwagę</a:t>
            </a:r>
          </a:p>
          <a:p>
            <a:endParaRPr lang="pl-PL" dirty="0" smtClean="0"/>
          </a:p>
          <a:p>
            <a:endParaRPr lang="pl-PL" dirty="0" smtClean="0"/>
          </a:p>
          <a:p>
            <a:endParaRPr lang="pl-PL" dirty="0" smtClean="0"/>
          </a:p>
          <a:p>
            <a:endParaRPr lang="pl-PL" dirty="0" smtClean="0"/>
          </a:p>
          <a:p>
            <a:endParaRPr lang="pl-PL" dirty="0" smtClean="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pl-PL"/>
          </a:p>
        </p:txBody>
      </p:sp>
      <p:sp>
        <p:nvSpPr>
          <p:cNvPr id="13315" name="Rectangle 3"/>
          <p:cNvSpPr>
            <a:spLocks noGrp="1" noChangeArrowheads="1"/>
          </p:cNvSpPr>
          <p:nvPr>
            <p:ph idx="1"/>
          </p:nvPr>
        </p:nvSpPr>
        <p:spPr/>
        <p:txBody>
          <a:bodyPr/>
          <a:lstStyle/>
          <a:p>
            <a:endParaRPr lang="pl-PL"/>
          </a:p>
        </p:txBody>
      </p:sp>
      <p:pic>
        <p:nvPicPr>
          <p:cNvPr id="13317" name="Picture 5" descr="711915-londy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p:txBody>
          <a:bodyPr>
            <a:normAutofit fontScale="90000"/>
          </a:bodyPr>
          <a:lstStyle/>
          <a:p>
            <a:r>
              <a:rPr lang="pl-PL" sz="4000"/>
              <a:t>Zużycie energii</a:t>
            </a:r>
            <a:br>
              <a:rPr lang="pl-PL" sz="4000"/>
            </a:br>
            <a:endParaRPr lang="pl-PL" sz="4000"/>
          </a:p>
        </p:txBody>
      </p:sp>
      <p:sp>
        <p:nvSpPr>
          <p:cNvPr id="14339" name="Rectangle 3"/>
          <p:cNvSpPr>
            <a:spLocks noGrp="1" noChangeArrowheads="1"/>
          </p:cNvSpPr>
          <p:nvPr>
            <p:ph sz="half" idx="1"/>
          </p:nvPr>
        </p:nvSpPr>
        <p:spPr/>
        <p:txBody>
          <a:bodyPr/>
          <a:lstStyle/>
          <a:p>
            <a:pPr>
              <a:buFontTx/>
              <a:buNone/>
            </a:pPr>
            <a:r>
              <a:rPr lang="pl-PL" sz="1800" dirty="0"/>
              <a:t>Typowe gospodarstwo domowe 2+2 (rodzice i dwójka dzieci), które zużywa 1900 </a:t>
            </a:r>
            <a:r>
              <a:rPr lang="pl-PL" sz="1800" dirty="0" err="1"/>
              <a:t>kWh</a:t>
            </a:r>
            <a:r>
              <a:rPr lang="pl-PL" sz="1800" dirty="0"/>
              <a:t> energii rocznie </a:t>
            </a:r>
          </a:p>
        </p:txBody>
      </p:sp>
      <p:pic>
        <p:nvPicPr>
          <p:cNvPr id="14341" name="Picture 5" descr="ktore-urzadzenia-elektryczne-zuzywaja-najwiecej-pradu"/>
          <p:cNvPicPr>
            <a:picLocks noChangeAspect="1" noChangeArrowheads="1"/>
          </p:cNvPicPr>
          <p:nvPr/>
        </p:nvPicPr>
        <p:blipFill>
          <a:blip r:embed="rId2" cstate="print"/>
          <a:srcRect/>
          <a:stretch>
            <a:fillRect/>
          </a:stretch>
        </p:blipFill>
        <p:spPr bwMode="auto">
          <a:xfrm>
            <a:off x="323528" y="2924944"/>
            <a:ext cx="3959225" cy="3375025"/>
          </a:xfrm>
          <a:prstGeom prst="rect">
            <a:avLst/>
          </a:prstGeom>
          <a:noFill/>
        </p:spPr>
      </p:pic>
      <p:pic>
        <p:nvPicPr>
          <p:cNvPr id="14349" name="Picture 13" descr="Energia_Polska_Sektory_zuzycia_1990-2010_Eurostat_A"/>
          <p:cNvPicPr>
            <a:picLocks noChangeAspect="1" noChangeArrowheads="1"/>
          </p:cNvPicPr>
          <p:nvPr/>
        </p:nvPicPr>
        <p:blipFill>
          <a:blip r:embed="rId3" cstate="print"/>
          <a:srcRect/>
          <a:stretch>
            <a:fillRect/>
          </a:stretch>
        </p:blipFill>
        <p:spPr bwMode="auto">
          <a:xfrm>
            <a:off x="4716016" y="1700808"/>
            <a:ext cx="4248150" cy="32162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box(in)">
                                      <p:cBhvr>
                                        <p:cTn id="13" dur="500"/>
                                        <p:tgtEl>
                                          <p:spTgt spid="1434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4349"/>
                                        </p:tgtEl>
                                        <p:attrNameLst>
                                          <p:attrName>style.visibility</p:attrName>
                                        </p:attrNameLst>
                                      </p:cBhvr>
                                      <p:to>
                                        <p:strVal val="visible"/>
                                      </p:to>
                                    </p:set>
                                    <p:animEffect transition="in" filter="box(in)">
                                      <p:cBhvr>
                                        <p:cTn id="18"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0" y="981075"/>
            <a:ext cx="8229600" cy="5145088"/>
          </a:xfrm>
        </p:spPr>
        <p:txBody>
          <a:bodyPr/>
          <a:lstStyle/>
          <a:p>
            <a:pPr>
              <a:buFontTx/>
              <a:buNone/>
            </a:pPr>
            <a:r>
              <a:rPr lang="pl-PL" dirty="0"/>
              <a:t>	Wizja przyszłości…</a:t>
            </a:r>
          </a:p>
          <a:p>
            <a:pPr>
              <a:buFontTx/>
              <a:buNone/>
            </a:pPr>
            <a:endParaRPr lang="pl-PL" dirty="0"/>
          </a:p>
          <a:p>
            <a:pPr>
              <a:buFontTx/>
              <a:buNone/>
            </a:pPr>
            <a:r>
              <a:rPr lang="pl-PL" dirty="0"/>
              <a:t>  Sahara pokryta kolektorami słonecznymi, nasze domy same produkujące </a:t>
            </a:r>
            <a:r>
              <a:rPr lang="pl-PL" dirty="0" smtClean="0"/>
              <a:t>prąd</a:t>
            </a:r>
          </a:p>
          <a:p>
            <a:pPr>
              <a:buFontTx/>
              <a:buNone/>
            </a:pPr>
            <a:r>
              <a:rPr lang="pl-PL" dirty="0" smtClean="0"/>
              <a:t>  śmieci</a:t>
            </a:r>
            <a:r>
              <a:rPr lang="pl-PL" dirty="0"/>
              <a:t>, które zamiast zalegać na wysypiskach, zasilają elektrownie, </a:t>
            </a:r>
            <a:endParaRPr lang="pl-PL" dirty="0" smtClean="0"/>
          </a:p>
          <a:p>
            <a:pPr>
              <a:buFontTx/>
              <a:buNone/>
            </a:pPr>
            <a:r>
              <a:rPr lang="pl-PL" dirty="0" smtClean="0"/>
              <a:t>  elektrownie </a:t>
            </a:r>
            <a:r>
              <a:rPr lang="pl-PL" dirty="0"/>
              <a:t>budowane w kosmosie</a:t>
            </a:r>
            <a:r>
              <a:rPr lang="pl-PL" dirty="0" smtClean="0"/>
              <a:t>,</a:t>
            </a:r>
          </a:p>
          <a:p>
            <a:pPr>
              <a:buFontTx/>
              <a:buNone/>
            </a:pPr>
            <a:r>
              <a:rPr lang="pl-PL" dirty="0" smtClean="0"/>
              <a:t>  samochody </a:t>
            </a:r>
            <a:r>
              <a:rPr lang="pl-PL" dirty="0"/>
              <a:t>na </a:t>
            </a:r>
            <a:r>
              <a:rPr lang="pl-PL" dirty="0" smtClean="0"/>
              <a:t>wodę lub na wodór…</a:t>
            </a:r>
            <a:endParaRPr lang="pl-PL" dirty="0"/>
          </a:p>
        </p:txBody>
      </p:sp>
      <p:pic>
        <p:nvPicPr>
          <p:cNvPr id="3077" name="Picture 5" descr="elektrownia w kosmosie"/>
          <p:cNvPicPr>
            <a:picLocks noChangeAspect="1" noChangeArrowheads="1"/>
          </p:cNvPicPr>
          <p:nvPr/>
        </p:nvPicPr>
        <p:blipFill>
          <a:blip r:embed="rId2" cstate="print"/>
          <a:srcRect/>
          <a:stretch>
            <a:fillRect/>
          </a:stretch>
        </p:blipFill>
        <p:spPr bwMode="auto">
          <a:xfrm>
            <a:off x="4932363" y="188913"/>
            <a:ext cx="2616200" cy="1962150"/>
          </a:xfrm>
          <a:prstGeom prst="rect">
            <a:avLst/>
          </a:prstGeom>
          <a:noFill/>
        </p:spPr>
      </p:pic>
      <p:pic>
        <p:nvPicPr>
          <p:cNvPr id="3079" name="Picture 7" descr="samochod_na__wodor"/>
          <p:cNvPicPr>
            <a:picLocks noChangeAspect="1" noChangeArrowheads="1"/>
          </p:cNvPicPr>
          <p:nvPr/>
        </p:nvPicPr>
        <p:blipFill>
          <a:blip r:embed="rId3" cstate="print"/>
          <a:srcRect/>
          <a:stretch>
            <a:fillRect/>
          </a:stretch>
        </p:blipFill>
        <p:spPr bwMode="auto">
          <a:xfrm>
            <a:off x="6342063" y="5037137"/>
            <a:ext cx="2801937" cy="1820863"/>
          </a:xfrm>
          <a:prstGeom prst="rect">
            <a:avLst/>
          </a:prstGeom>
          <a:noFill/>
        </p:spPr>
      </p:pic>
      <p:pic>
        <p:nvPicPr>
          <p:cNvPr id="3081" name="Picture 9" descr="schemat_spalarni_rusztowej"/>
          <p:cNvPicPr>
            <a:picLocks noChangeAspect="1" noChangeArrowheads="1"/>
          </p:cNvPicPr>
          <p:nvPr/>
        </p:nvPicPr>
        <p:blipFill>
          <a:blip r:embed="rId4" cstate="print"/>
          <a:srcRect/>
          <a:stretch>
            <a:fillRect/>
          </a:stretch>
        </p:blipFill>
        <p:spPr bwMode="auto">
          <a:xfrm>
            <a:off x="6804025" y="2996952"/>
            <a:ext cx="2339975" cy="16668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anim calcmode="lin" valueType="num">
                                      <p:cBhvr additive="base">
                                        <p:cTn id="1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box(in)">
                                      <p:cBhvr>
                                        <p:cTn id="19" dur="500"/>
                                        <p:tgtEl>
                                          <p:spTgt spid="308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5">
                                            <p:txEl>
                                              <p:pRg st="4" end="4"/>
                                            </p:txEl>
                                          </p:spTgt>
                                        </p:tgtEl>
                                        <p:attrNameLst>
                                          <p:attrName>style.visibility</p:attrName>
                                        </p:attrNameLst>
                                      </p:cBhvr>
                                      <p:to>
                                        <p:strVal val="visible"/>
                                      </p:to>
                                    </p:set>
                                    <p:anim calcmode="lin" valueType="num">
                                      <p:cBhvr additive="base">
                                        <p:cTn id="24"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077"/>
                                        </p:tgtEl>
                                        <p:attrNameLst>
                                          <p:attrName>style.visibility</p:attrName>
                                        </p:attrNameLst>
                                      </p:cBhvr>
                                      <p:to>
                                        <p:strVal val="visible"/>
                                      </p:to>
                                    </p:set>
                                    <p:animEffect transition="in" filter="box(in)">
                                      <p:cBhvr>
                                        <p:cTn id="30" dur="500"/>
                                        <p:tgtEl>
                                          <p:spTgt spid="307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 calcmode="lin" valueType="num">
                                      <p:cBhvr additive="base">
                                        <p:cTn id="35"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079"/>
                                        </p:tgtEl>
                                        <p:attrNameLst>
                                          <p:attrName>style.visibility</p:attrName>
                                        </p:attrNameLst>
                                      </p:cBhvr>
                                      <p:to>
                                        <p:strVal val="visible"/>
                                      </p:to>
                                    </p:set>
                                    <p:animEffect transition="in" filter="box(in)">
                                      <p:cBhvr>
                                        <p:cTn id="41"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765175"/>
            <a:ext cx="8229600" cy="5360988"/>
          </a:xfrm>
        </p:spPr>
        <p:txBody>
          <a:bodyPr/>
          <a:lstStyle/>
          <a:p>
            <a:pPr>
              <a:buFontTx/>
              <a:buNone/>
            </a:pPr>
            <a:r>
              <a:rPr lang="pl-PL"/>
              <a:t>Według agencji World Energy Council do 2050 r. zapotrzebowanie na energię w ujęciu globalnym wzrośnie o 100 %</a:t>
            </a:r>
          </a:p>
        </p:txBody>
      </p:sp>
      <p:pic>
        <p:nvPicPr>
          <p:cNvPr id="4100" name="Picture 4" descr="dnb%20nord1"/>
          <p:cNvPicPr>
            <a:picLocks noChangeAspect="1" noChangeArrowheads="1"/>
          </p:cNvPicPr>
          <p:nvPr/>
        </p:nvPicPr>
        <p:blipFill>
          <a:blip r:embed="rId2" cstate="print"/>
          <a:srcRect/>
          <a:stretch>
            <a:fillRect/>
          </a:stretch>
        </p:blipFill>
        <p:spPr bwMode="auto">
          <a:xfrm>
            <a:off x="755650" y="2420938"/>
            <a:ext cx="7416800" cy="41036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l-PL" sz="3200"/>
              <a:t>Zasoby energii a globalne zapotrzebowanie</a:t>
            </a:r>
          </a:p>
        </p:txBody>
      </p:sp>
      <p:sp>
        <p:nvSpPr>
          <p:cNvPr id="6147" name="Rectangle 3"/>
          <p:cNvSpPr>
            <a:spLocks noGrp="1" noChangeArrowheads="1"/>
          </p:cNvSpPr>
          <p:nvPr>
            <p:ph idx="1"/>
          </p:nvPr>
        </p:nvSpPr>
        <p:spPr/>
        <p:txBody>
          <a:bodyPr/>
          <a:lstStyle/>
          <a:p>
            <a:pPr>
              <a:buFontTx/>
              <a:buNone/>
            </a:pPr>
            <a:endParaRPr lang="pl-PL"/>
          </a:p>
          <a:p>
            <a:pPr>
              <a:buFontTx/>
              <a:buNone/>
            </a:pPr>
            <a:endParaRPr lang="pl-PL"/>
          </a:p>
          <a:p>
            <a:pPr>
              <a:buFontTx/>
              <a:buNone/>
            </a:pPr>
            <a:endParaRPr lang="pl-PL"/>
          </a:p>
          <a:p>
            <a:pPr>
              <a:buFontTx/>
              <a:buNone/>
            </a:pPr>
            <a:endParaRPr lang="pl-PL"/>
          </a:p>
          <a:p>
            <a:pPr>
              <a:buFontTx/>
              <a:buNone/>
            </a:pPr>
            <a:r>
              <a:rPr lang="en-US"/>
              <a:t> </a:t>
            </a:r>
            <a:endParaRPr lang="pl-PL"/>
          </a:p>
          <a:p>
            <a:pPr>
              <a:buFontTx/>
              <a:buNone/>
            </a:pPr>
            <a:endParaRPr lang="pl-PL"/>
          </a:p>
          <a:p>
            <a:pPr>
              <a:buFontTx/>
              <a:buNone/>
            </a:pPr>
            <a:endParaRPr lang="pl-PL"/>
          </a:p>
          <a:p>
            <a:pPr>
              <a:buFontTx/>
              <a:buNone/>
            </a:pPr>
            <a:r>
              <a:rPr lang="en-US" sz="1000"/>
              <a:t>Dostępne na świecie źródła energii (Źródło: W.B. Koldehoff, The Solar Thermal Market, Status-Technologies-Perspectives, Inter Solar 2009, San Francisco 2009)</a:t>
            </a:r>
            <a:endParaRPr lang="pl-PL" sz="1000"/>
          </a:p>
        </p:txBody>
      </p:sp>
      <p:pic>
        <p:nvPicPr>
          <p:cNvPr id="6148" name="Picture 4" descr="Zasoby energii"/>
          <p:cNvPicPr>
            <a:picLocks noChangeAspect="1" noChangeArrowheads="1"/>
          </p:cNvPicPr>
          <p:nvPr/>
        </p:nvPicPr>
        <p:blipFill>
          <a:blip r:embed="rId2" cstate="print"/>
          <a:srcRect/>
          <a:stretch>
            <a:fillRect/>
          </a:stretch>
        </p:blipFill>
        <p:spPr bwMode="auto">
          <a:xfrm>
            <a:off x="1331913" y="1412875"/>
            <a:ext cx="6192837" cy="38465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pl-PL"/>
          </a:p>
        </p:txBody>
      </p:sp>
      <p:sp>
        <p:nvSpPr>
          <p:cNvPr id="11267" name="Rectangle 3"/>
          <p:cNvSpPr>
            <a:spLocks noGrp="1" noChangeArrowheads="1"/>
          </p:cNvSpPr>
          <p:nvPr>
            <p:ph idx="1"/>
          </p:nvPr>
        </p:nvSpPr>
        <p:spPr/>
        <p:txBody>
          <a:bodyPr/>
          <a:lstStyle/>
          <a:p>
            <a:endParaRPr lang="pl-PL"/>
          </a:p>
        </p:txBody>
      </p:sp>
      <p:pic>
        <p:nvPicPr>
          <p:cNvPr id="11269" name="Picture 5" descr="Energia-s%C5%82oneczna"/>
          <p:cNvPicPr>
            <a:picLocks noChangeAspect="1" noChangeArrowheads="1"/>
          </p:cNvPicPr>
          <p:nvPr/>
        </p:nvPicPr>
        <p:blipFill>
          <a:blip r:embed="rId2" cstate="print"/>
          <a:srcRect/>
          <a:stretch>
            <a:fillRect/>
          </a:stretch>
        </p:blipFill>
        <p:spPr bwMode="auto">
          <a:xfrm>
            <a:off x="0" y="-603449"/>
            <a:ext cx="9144000" cy="83267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pl-PL"/>
              <a:t>Moc Słońca </a:t>
            </a:r>
          </a:p>
        </p:txBody>
      </p:sp>
      <p:pic>
        <p:nvPicPr>
          <p:cNvPr id="7172" name="Picture 4" descr="Rozkład  promieniowania słonecznego"/>
          <p:cNvPicPr>
            <a:picLocks noGrp="1" noChangeAspect="1" noChangeArrowheads="1"/>
          </p:cNvPicPr>
          <p:nvPr>
            <p:ph idx="1"/>
          </p:nvPr>
        </p:nvPicPr>
        <p:blipFill>
          <a:blip r:embed="rId2" cstate="print"/>
          <a:srcRect/>
          <a:stretch>
            <a:fillRect/>
          </a:stretch>
        </p:blipFill>
        <p:spPr>
          <a:xfrm>
            <a:off x="755650" y="1268413"/>
            <a:ext cx="7632700" cy="4713287"/>
          </a:xfrm>
          <a:noFill/>
          <a:ln/>
        </p:spPr>
      </p:pic>
      <p:sp>
        <p:nvSpPr>
          <p:cNvPr id="7173" name="Rectangle 5"/>
          <p:cNvSpPr>
            <a:spLocks noChangeArrowheads="1"/>
          </p:cNvSpPr>
          <p:nvPr/>
        </p:nvSpPr>
        <p:spPr bwMode="auto">
          <a:xfrm>
            <a:off x="1403350" y="6237288"/>
            <a:ext cx="6280150" cy="336550"/>
          </a:xfrm>
          <a:prstGeom prst="rect">
            <a:avLst/>
          </a:prstGeom>
          <a:noFill/>
          <a:ln w="9525">
            <a:noFill/>
            <a:miter lim="800000"/>
            <a:headEnd/>
            <a:tailEnd/>
          </a:ln>
          <a:effectLst/>
        </p:spPr>
        <p:txBody>
          <a:bodyPr wrap="none" anchor="ctr">
            <a:spAutoFit/>
          </a:bodyPr>
          <a:lstStyle/>
          <a:p>
            <a:r>
              <a:rPr lang="pl-PL" sz="1000"/>
              <a:t>Rozkład promieniowania słonecznego na powierzchni Ziemi (Źródło: </a:t>
            </a:r>
            <a:r>
              <a:rPr lang="pl-PL" sz="1000">
                <a:hlinkClick r:id="rId3"/>
              </a:rPr>
              <a:t>http://www.ez2c.de/ml/solar_land_area</a:t>
            </a:r>
            <a:r>
              <a:rPr lang="pl-PL" sz="1600"/>
              <a:t>)</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471</TotalTime>
  <Words>397</Words>
  <Application>Microsoft Office PowerPoint</Application>
  <PresentationFormat>Pokaz na ekranie (4:3)</PresentationFormat>
  <Paragraphs>61</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Techniczny</vt:lpstr>
      <vt:lpstr>Nowe źródła energii  w blasku Słońca</vt:lpstr>
      <vt:lpstr>Prezentacja programu PowerPoint</vt:lpstr>
      <vt:lpstr>Prezentacja programu PowerPoint</vt:lpstr>
      <vt:lpstr>Zużycie energii </vt:lpstr>
      <vt:lpstr>Prezentacja programu PowerPoint</vt:lpstr>
      <vt:lpstr>Prezentacja programu PowerPoint</vt:lpstr>
      <vt:lpstr>Zasoby energii a globalne zapotrzebowanie</vt:lpstr>
      <vt:lpstr>Prezentacja programu PowerPoint</vt:lpstr>
      <vt:lpstr>Moc Słońca </vt:lpstr>
      <vt:lpstr>Energia słoneczna w energetyce</vt:lpstr>
      <vt:lpstr>Potencjał energii słonecznej  a rentowność</vt:lpstr>
      <vt:lpstr>Prezentacja programu PowerPoint</vt:lpstr>
      <vt:lpstr>Nanocząstka ogniwem</vt:lpstr>
      <vt:lpstr>Samowystarczalny dom</vt:lpstr>
      <vt:lpstr>Prąd z kosmosu</vt:lpstr>
      <vt:lpstr>Polska myśl… nowinki</vt:lpstr>
      <vt:lpstr>Krzem… a może…</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Nowe źródła energii</dc:title>
  <dc:creator>oem</dc:creator>
  <cp:lastModifiedBy>wrobel</cp:lastModifiedBy>
  <cp:revision>36</cp:revision>
  <dcterms:created xsi:type="dcterms:W3CDTF">2014-06-10T07:18:31Z</dcterms:created>
  <dcterms:modified xsi:type="dcterms:W3CDTF">2020-06-15T07:57:56Z</dcterms:modified>
</cp:coreProperties>
</file>