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804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752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666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154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794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29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889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011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626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228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FBA3F-4060-46FC-AD26-B558AA913932}" type="datetimeFigureOut">
              <a:rPr lang="sk-SK" smtClean="0"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5EE1-2873-419C-A88C-B362758522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19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Obvod štvorca, obdĺžnika a trojuholníka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1. časť-   Obvod štvorca</a:t>
            </a:r>
          </a:p>
          <a:p>
            <a:endParaRPr lang="sk-SK" dirty="0"/>
          </a:p>
          <a:p>
            <a:r>
              <a:rPr lang="sk-SK" dirty="0" smtClean="0"/>
              <a:t>RNDr. Adela </a:t>
            </a:r>
            <a:r>
              <a:rPr lang="sk-SK" dirty="0"/>
              <a:t> </a:t>
            </a:r>
            <a:r>
              <a:rPr lang="sk-SK" dirty="0" smtClean="0"/>
              <a:t>Horváthová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01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23704" y="352088"/>
            <a:ext cx="4320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spc="180" dirty="0" smtClean="0"/>
              <a:t>Š T V O R E C</a:t>
            </a:r>
          </a:p>
          <a:p>
            <a:endParaRPr lang="sk-SK" sz="3200" spc="180" dirty="0" smtClean="0"/>
          </a:p>
          <a:p>
            <a:r>
              <a:rPr lang="sk-SK" sz="2400" spc="100" dirty="0" smtClean="0"/>
              <a:t>Ako vyzerá štvorec?</a:t>
            </a:r>
          </a:p>
          <a:p>
            <a:r>
              <a:rPr lang="sk-SK" sz="2400" spc="100" dirty="0" smtClean="0"/>
              <a:t>Štvorec má 4 strany a</a:t>
            </a:r>
          </a:p>
          <a:p>
            <a:r>
              <a:rPr lang="sk-SK" sz="2400" spc="100" dirty="0" smtClean="0"/>
              <a:t> 4 vrcholy. </a:t>
            </a:r>
            <a:endParaRPr lang="sk-SK" sz="2400" spc="100" dirty="0"/>
          </a:p>
          <a:p>
            <a:endParaRPr lang="sk-SK" sz="3200" spc="100" dirty="0" smtClean="0"/>
          </a:p>
          <a:p>
            <a:endParaRPr lang="sk-SK" sz="3200" spc="100" dirty="0"/>
          </a:p>
          <a:p>
            <a:endParaRPr lang="sk-SK" sz="3200" spc="100" dirty="0" smtClean="0"/>
          </a:p>
          <a:p>
            <a:endParaRPr lang="sk-SK" sz="2400" spc="100" dirty="0" smtClean="0"/>
          </a:p>
          <a:p>
            <a:endParaRPr lang="sk-SK" sz="2400" spc="100" dirty="0"/>
          </a:p>
          <a:p>
            <a:endParaRPr lang="sk-SK" sz="2400" spc="100" dirty="0" smtClean="0"/>
          </a:p>
          <a:p>
            <a:r>
              <a:rPr lang="sk-SK" sz="2400" spc="100" dirty="0" smtClean="0"/>
              <a:t>Vrcholy sa označujú veľkými písmenami abecedy, najčastejšie ABCD.</a:t>
            </a:r>
          </a:p>
          <a:p>
            <a:pPr algn="ctr"/>
            <a:endParaRPr lang="sk-SK" sz="3200" spc="180" dirty="0" smtClean="0"/>
          </a:p>
          <a:p>
            <a:pPr algn="ctr"/>
            <a:endParaRPr lang="sk-SK" spc="180" dirty="0"/>
          </a:p>
        </p:txBody>
      </p:sp>
      <p:sp>
        <p:nvSpPr>
          <p:cNvPr id="3" name="Obdĺžnik 2"/>
          <p:cNvSpPr/>
          <p:nvPr/>
        </p:nvSpPr>
        <p:spPr>
          <a:xfrm>
            <a:off x="1403648" y="2744924"/>
            <a:ext cx="1800000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4543704" y="613425"/>
            <a:ext cx="4320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pc="100" dirty="0" smtClean="0"/>
              <a:t>Vrcholy začneme označovať  v ľavom dolnom  rohu štvorca. </a:t>
            </a:r>
          </a:p>
          <a:p>
            <a:r>
              <a:rPr lang="sk-SK" sz="2400" spc="100" dirty="0" smtClean="0"/>
              <a:t>                          </a:t>
            </a:r>
            <a:r>
              <a:rPr lang="sk-SK" sz="2400" spc="100" dirty="0" smtClean="0">
                <a:latin typeface="Monotype Corsiva" panose="03010101010201010101" pitchFamily="66" charset="0"/>
              </a:rPr>
              <a:t>a</a:t>
            </a:r>
          </a:p>
          <a:p>
            <a:endParaRPr lang="sk-SK" sz="2400" spc="100" dirty="0" smtClean="0"/>
          </a:p>
          <a:p>
            <a:endParaRPr lang="sk-SK" sz="2400" spc="100" dirty="0" smtClean="0">
              <a:latin typeface="Monotype Corsiva" panose="03010101010201010101" pitchFamily="66" charset="0"/>
            </a:endParaRPr>
          </a:p>
          <a:p>
            <a:r>
              <a:rPr lang="sk-SK" sz="2400" spc="100" dirty="0" smtClean="0">
                <a:latin typeface="Monotype Corsiva" panose="03010101010201010101" pitchFamily="66" charset="0"/>
              </a:rPr>
              <a:t>            a                         </a:t>
            </a:r>
            <a:r>
              <a:rPr lang="sk-SK" sz="2400" spc="100" dirty="0" err="1" smtClean="0">
                <a:latin typeface="Monotype Corsiva" panose="03010101010201010101" pitchFamily="66" charset="0"/>
              </a:rPr>
              <a:t>a</a:t>
            </a:r>
            <a:endParaRPr lang="sk-SK" sz="2400" spc="100" dirty="0" smtClean="0">
              <a:latin typeface="Monotype Corsiva" panose="03010101010201010101" pitchFamily="66" charset="0"/>
            </a:endParaRPr>
          </a:p>
          <a:p>
            <a:endParaRPr lang="sk-SK" sz="2400" spc="100" dirty="0"/>
          </a:p>
          <a:p>
            <a:endParaRPr lang="sk-SK" sz="2400" spc="100" dirty="0" smtClean="0"/>
          </a:p>
          <a:p>
            <a:r>
              <a:rPr lang="sk-SK" sz="2400" spc="100" dirty="0" smtClean="0"/>
              <a:t>                         </a:t>
            </a:r>
            <a:r>
              <a:rPr lang="sk-SK" sz="2400" spc="100" dirty="0" smtClean="0">
                <a:latin typeface="Monotype Corsiva" panose="03010101010201010101" pitchFamily="66" charset="0"/>
              </a:rPr>
              <a:t>a</a:t>
            </a:r>
            <a:endParaRPr lang="sk-SK" sz="2400" spc="100" dirty="0"/>
          </a:p>
          <a:p>
            <a:r>
              <a:rPr lang="sk-SK" sz="2400" spc="100" dirty="0" smtClean="0"/>
              <a:t>Všetky strany štvorca sú rovnako dlhé a zvykneme ich označovať malými písmenami.</a:t>
            </a:r>
          </a:p>
          <a:p>
            <a:r>
              <a:rPr lang="sk-SK" sz="2400" spc="100" dirty="0" smtClean="0"/>
              <a:t>Ak je prvý vrchol A tak strany   sa označujú   malým písaným písmenom  </a:t>
            </a:r>
            <a:r>
              <a:rPr lang="sk-SK" sz="2800" spc="100" dirty="0" smtClean="0">
                <a:latin typeface="Monotype Corsiva" panose="03010101010201010101" pitchFamily="66" charset="0"/>
              </a:rPr>
              <a:t>a</a:t>
            </a:r>
          </a:p>
        </p:txBody>
      </p:sp>
      <p:sp>
        <p:nvSpPr>
          <p:cNvPr id="6" name="Obdĺžnik 5"/>
          <p:cNvSpPr/>
          <p:nvPr/>
        </p:nvSpPr>
        <p:spPr>
          <a:xfrm>
            <a:off x="5813608" y="1906434"/>
            <a:ext cx="1800000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5533804" y="368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7740152" y="3696330"/>
            <a:ext cx="3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7740152" y="1660158"/>
            <a:ext cx="4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345556" y="17008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48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7680" y="765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>Obvod štvorca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sz="2700" dirty="0"/>
          </a:p>
        </p:txBody>
      </p:sp>
      <p:pic>
        <p:nvPicPr>
          <p:cNvPr id="9" name="Zástupný symbol obsahu 8" descr="WorkSpace Anotácia - apríla 05 2020.GWB, strana 6/7  (priblíženie 100%) *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" t="9657" r="75053" b="51649"/>
          <a:stretch/>
        </p:blipFill>
        <p:spPr>
          <a:xfrm>
            <a:off x="323528" y="1196752"/>
            <a:ext cx="2692388" cy="2547313"/>
          </a:xfrm>
        </p:spPr>
      </p:pic>
      <p:pic>
        <p:nvPicPr>
          <p:cNvPr id="11" name="Zástupný symbol obsahu 10" descr="WorkSpace Anotácia - apríla 05 2020.GWB, strana 6/7  (priblíženie 100%) *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6" t="10731" r="73509" b="52664"/>
          <a:stretch/>
        </p:blipFill>
        <p:spPr>
          <a:xfrm>
            <a:off x="4932040" y="1340768"/>
            <a:ext cx="2628000" cy="2101516"/>
          </a:xfrm>
        </p:spPr>
      </p:pic>
      <p:sp>
        <p:nvSpPr>
          <p:cNvPr id="10" name="BlokTextu 9"/>
          <p:cNvSpPr txBox="1"/>
          <p:nvPr/>
        </p:nvSpPr>
        <p:spPr>
          <a:xfrm>
            <a:off x="179512" y="3933056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Štvorec má 4 rovnaké strany -  4 rovnako dlhé úsečky  AB, BC, CD a DA.</a:t>
            </a:r>
          </a:p>
          <a:p>
            <a:r>
              <a:rPr lang="sk-SK" sz="2400" dirty="0" smtClean="0"/>
              <a:t>Zoberieme si teraz štvorec, ktorý má stranu dlhú 5 cm, jeho strany majú teda dĺžku 5 cm .</a:t>
            </a:r>
          </a:p>
          <a:p>
            <a:r>
              <a:rPr lang="sk-SK" sz="2400" dirty="0" smtClean="0"/>
              <a:t>Dĺžku  úsečiek  sme zatiaľ zapisovali v tvare |AB| =  5 cm. </a:t>
            </a:r>
          </a:p>
          <a:p>
            <a:r>
              <a:rPr lang="sk-SK" sz="2400" dirty="0" smtClean="0"/>
              <a:t>Tento  zápis môžeme používať aj naďalej, ale keďže strany sa môžu zapisovať aj malými písmenami , môžeme ho nahradiť zápisom</a:t>
            </a:r>
          </a:p>
          <a:p>
            <a:pPr algn="ctr"/>
            <a:r>
              <a:rPr lang="sk-SK" sz="2400" b="1" dirty="0" smtClean="0"/>
              <a:t> a  = 5 cm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2635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68876" y="404664"/>
            <a:ext cx="847958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Čo je obvod?    </a:t>
            </a:r>
            <a:r>
              <a:rPr lang="sk-SK" sz="2400" dirty="0" smtClean="0"/>
              <a:t>Obvod  je </a:t>
            </a:r>
            <a:r>
              <a:rPr lang="sk-SK" sz="2400" dirty="0"/>
              <a:t>vlastne plot okolo celého </a:t>
            </a:r>
            <a:r>
              <a:rPr lang="sk-SK" sz="2400" dirty="0" smtClean="0"/>
              <a:t>štvorca</a:t>
            </a:r>
            <a:endParaRPr lang="sk-SK" sz="800" dirty="0" smtClean="0"/>
          </a:p>
          <a:p>
            <a:r>
              <a:rPr lang="sk-SK" sz="2400" dirty="0" smtClean="0"/>
              <a:t>                   (</a:t>
            </a:r>
            <a:r>
              <a:rPr lang="sk-SK" sz="2400" dirty="0"/>
              <a:t>OBVOD = CHODÍM OKOLO </a:t>
            </a:r>
            <a:r>
              <a:rPr lang="sk-SK" sz="2400" dirty="0" smtClean="0"/>
              <a:t>ŠTVORCA)</a:t>
            </a:r>
            <a:endParaRPr lang="sk-SK" sz="900" dirty="0" smtClean="0"/>
          </a:p>
          <a:p>
            <a:r>
              <a:rPr lang="sk-SK" sz="2400" b="1" dirty="0" smtClean="0"/>
              <a:t>Ako </a:t>
            </a:r>
            <a:r>
              <a:rPr lang="sk-SK" sz="2400" b="1" dirty="0"/>
              <a:t>vypočítame obvod štvorca? </a:t>
            </a:r>
            <a:endParaRPr lang="sk-SK" sz="2400" b="1" dirty="0" smtClean="0"/>
          </a:p>
          <a:p>
            <a:endParaRPr lang="sk-SK" sz="100" dirty="0" smtClean="0"/>
          </a:p>
          <a:p>
            <a:r>
              <a:rPr lang="sk-SK" sz="2400" dirty="0" err="1" smtClean="0"/>
              <a:t>Roztiahnieme</a:t>
            </a:r>
            <a:r>
              <a:rPr lang="sk-SK" sz="2400" dirty="0" smtClean="0"/>
              <a:t> si strany štvorca , otočíme a dáme vedľa seba :</a:t>
            </a:r>
          </a:p>
        </p:txBody>
      </p:sp>
      <p:pic>
        <p:nvPicPr>
          <p:cNvPr id="3" name="Obrázok 2" descr="WorkSpace Anotácia - apríla 05 2020.GWB, strana 6/7  (priblíženie 100%) 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7" t="12699" r="60000" b="41607"/>
          <a:stretch/>
        </p:blipFill>
        <p:spPr>
          <a:xfrm>
            <a:off x="929100" y="2080413"/>
            <a:ext cx="2707732" cy="1960771"/>
          </a:xfrm>
          <a:prstGeom prst="rect">
            <a:avLst/>
          </a:prstGeom>
        </p:spPr>
      </p:pic>
      <p:pic>
        <p:nvPicPr>
          <p:cNvPr id="6" name="Obrázok 5" descr="WorkSpace Anotácia - apríla 05 2020.GWB, strana 1/2  (priblíženie 100%) *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9" t="7256" r="57075" b="46891"/>
          <a:stretch/>
        </p:blipFill>
        <p:spPr>
          <a:xfrm>
            <a:off x="4857329" y="2276872"/>
            <a:ext cx="2920174" cy="194421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572920" y="4041184"/>
            <a:ext cx="7773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Dostaneme úsečku zloženú zo štyroch -  5 cm dlhých úsečiek,</a:t>
            </a:r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pPr algn="ctr"/>
            <a:r>
              <a:rPr lang="sk-SK" sz="2400" dirty="0" smtClean="0"/>
              <a:t>  </a:t>
            </a:r>
          </a:p>
          <a:p>
            <a:pPr algn="ctr"/>
            <a:r>
              <a:rPr lang="sk-SK" sz="2400" dirty="0" smtClean="0"/>
              <a:t> 5 cm + 5cm + 5 cm  + 5 cm =  4 · 5 cm  = 20   cm ,</a:t>
            </a:r>
          </a:p>
          <a:p>
            <a:r>
              <a:rPr lang="sk-SK" sz="2400" dirty="0" smtClean="0"/>
              <a:t>             teda  20 cm dlhú – to je obvod štvorca.</a:t>
            </a:r>
            <a:endParaRPr lang="sk-SK" sz="2400" dirty="0"/>
          </a:p>
        </p:txBody>
      </p:sp>
      <p:pic>
        <p:nvPicPr>
          <p:cNvPr id="9" name="Obrázok 8" descr="WorkSpace Anotácia - apríla 05 2020.GWB, strana 2/3  (priblíženie 100%) *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30959" r="41833" b="38081"/>
          <a:stretch/>
        </p:blipFill>
        <p:spPr>
          <a:xfrm>
            <a:off x="929100" y="4653136"/>
            <a:ext cx="7416824" cy="10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561293"/>
            <a:ext cx="77048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Ako sme  vypočítali </a:t>
            </a:r>
            <a:r>
              <a:rPr lang="sk-SK" sz="2400" dirty="0"/>
              <a:t> </a:t>
            </a:r>
            <a:r>
              <a:rPr lang="sk-SK" sz="2400" dirty="0" smtClean="0"/>
              <a:t>obvod  štvorca so stranou  dlhou 5 cm ?</a:t>
            </a:r>
          </a:p>
          <a:p>
            <a:endParaRPr lang="sk-SK" sz="2400" dirty="0" smtClean="0"/>
          </a:p>
          <a:p>
            <a:r>
              <a:rPr lang="sk-SK" sz="2400" dirty="0" smtClean="0"/>
              <a:t>Spočítali sme dĺžky všetkých jeho strán. </a:t>
            </a:r>
          </a:p>
          <a:p>
            <a:endParaRPr lang="sk-SK" sz="2400" dirty="0" smtClean="0"/>
          </a:p>
          <a:p>
            <a:r>
              <a:rPr lang="sk-SK" sz="2400" dirty="0" smtClean="0"/>
              <a:t>Ak budeme obvod  značiť malým písmenkom o , môžeme si na základe   predchádzajúceho  príkladu zadať vzorec pre výpočet obvodu štvorca., keď jeho strana má dĺžku  a .</a:t>
            </a:r>
          </a:p>
          <a:p>
            <a:pPr algn="ctr"/>
            <a:r>
              <a:rPr lang="sk-SK" sz="4000" dirty="0" smtClean="0"/>
              <a:t>  o = a + a  + a  +  a</a:t>
            </a:r>
          </a:p>
          <a:p>
            <a:r>
              <a:rPr lang="sk-SK" sz="2400" dirty="0" smtClean="0"/>
              <a:t> My  už však vieme,  že miesto sčítania  štyroch </a:t>
            </a:r>
          </a:p>
          <a:p>
            <a:r>
              <a:rPr lang="sk-SK" sz="2400" dirty="0" smtClean="0"/>
              <a:t>rovnakých čísel môžeme použiť násobenie toho čísla štyrmi .  </a:t>
            </a:r>
          </a:p>
          <a:p>
            <a:endParaRPr lang="sk-SK" sz="2400" dirty="0" smtClean="0"/>
          </a:p>
          <a:p>
            <a:r>
              <a:rPr lang="sk-SK" sz="2400" dirty="0" smtClean="0"/>
              <a:t>Príklad          5 + 5 + 5  + 5 = 4 · 5  =20 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Preto aj vzorec pre obvod štvorca  o =  </a:t>
            </a:r>
            <a:r>
              <a:rPr lang="sk-SK" sz="2400" dirty="0" err="1" smtClean="0"/>
              <a:t>a+a+a+a</a:t>
            </a:r>
            <a:r>
              <a:rPr lang="sk-SK" sz="2400" dirty="0" smtClean="0"/>
              <a:t> </a:t>
            </a:r>
          </a:p>
          <a:p>
            <a:r>
              <a:rPr lang="sk-SK" sz="2400" dirty="0" smtClean="0"/>
              <a:t>nahradíme vzorcom:</a:t>
            </a:r>
          </a:p>
          <a:p>
            <a:pPr algn="ctr"/>
            <a:r>
              <a:rPr lang="sk-SK" sz="3600" dirty="0" smtClean="0"/>
              <a:t>O = 4 · a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0436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21040" y="318116"/>
            <a:ext cx="73448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 </a:t>
            </a:r>
            <a:r>
              <a:rPr lang="sk-SK" sz="2400" dirty="0" smtClean="0"/>
              <a:t>V akých jednotkách sa počíta obvod štvorca?</a:t>
            </a:r>
          </a:p>
          <a:p>
            <a:endParaRPr lang="sk-SK" sz="1200" dirty="0" smtClean="0"/>
          </a:p>
          <a:p>
            <a:r>
              <a:rPr lang="sk-SK" sz="2400" dirty="0" smtClean="0"/>
              <a:t> Keďže obvod štvorca je vlastne dĺžka úsečky - počíta sa v jednotkách dĺžky (km, m, dm, cm, mm).</a:t>
            </a:r>
          </a:p>
          <a:p>
            <a:endParaRPr lang="sk-SK" sz="1000" dirty="0" smtClean="0"/>
          </a:p>
          <a:p>
            <a:r>
              <a:rPr lang="sk-SK" sz="2400" dirty="0" smtClean="0"/>
              <a:t>Príklady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/>
          </a:p>
        </p:txBody>
      </p:sp>
      <p:sp>
        <p:nvSpPr>
          <p:cNvPr id="3" name="BlokTextu 2"/>
          <p:cNvSpPr txBox="1"/>
          <p:nvPr/>
        </p:nvSpPr>
        <p:spPr>
          <a:xfrm>
            <a:off x="450032" y="2210942"/>
            <a:ext cx="85684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k-SK" sz="2400" dirty="0" smtClean="0"/>
              <a:t>Vypočítaj obvod štvorca, ak jeho strana má dĺžku 24 dm.</a:t>
            </a:r>
          </a:p>
          <a:p>
            <a:endParaRPr lang="sk-SK" sz="1200" dirty="0" smtClean="0"/>
          </a:p>
          <a:p>
            <a:r>
              <a:rPr lang="sk-SK" sz="2400" dirty="0" smtClean="0"/>
              <a:t>Riešenie: </a:t>
            </a:r>
          </a:p>
          <a:p>
            <a:endParaRPr lang="sk-SK" sz="1200" dirty="0" smtClean="0"/>
          </a:p>
          <a:p>
            <a:pPr marL="457200" indent="-457200">
              <a:buAutoNum type="alphaLcParenR"/>
            </a:pPr>
            <a:r>
              <a:rPr lang="sk-SK" sz="2400" dirty="0" smtClean="0"/>
              <a:t>Najskôr si načrtneme voľnou rukou štvorec      </a:t>
            </a:r>
          </a:p>
          <a:p>
            <a:pPr marL="457200" indent="-457200">
              <a:buAutoNum type="alphaLcParenR"/>
            </a:pPr>
            <a:r>
              <a:rPr lang="sk-SK" sz="2400" dirty="0" smtClean="0"/>
              <a:t> potom si označíme susedné strany       </a:t>
            </a:r>
          </a:p>
          <a:p>
            <a:pPr marL="457200" indent="-457200">
              <a:buAutoNum type="alphaLcParenR"/>
            </a:pPr>
            <a:r>
              <a:rPr lang="sk-SK" sz="2400" dirty="0" smtClean="0"/>
              <a:t>odpíšeme zo zadania dĺžku strany a vzorec pre obvod štvorca</a:t>
            </a:r>
          </a:p>
          <a:p>
            <a:r>
              <a:rPr lang="sk-SK" sz="2400" dirty="0" smtClean="0"/>
              <a:t>					</a:t>
            </a:r>
            <a:br>
              <a:rPr lang="sk-SK" sz="2400" dirty="0" smtClean="0"/>
            </a:br>
            <a:r>
              <a:rPr lang="sk-SK" sz="2400" dirty="0" smtClean="0"/>
              <a:t>                                                                                       </a:t>
            </a:r>
          </a:p>
        </p:txBody>
      </p:sp>
      <p:pic>
        <p:nvPicPr>
          <p:cNvPr id="5" name="Obrázok 4" descr="WorkSpace Anotácia - apríla 05 2020.GWB, strana 3/4  (priblíženie 100%) 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8" t="15807" r="71804" b="58083"/>
          <a:stretch/>
        </p:blipFill>
        <p:spPr>
          <a:xfrm>
            <a:off x="783140" y="4797152"/>
            <a:ext cx="1395224" cy="1280160"/>
          </a:xfrm>
          <a:prstGeom prst="rect">
            <a:avLst/>
          </a:prstGeom>
        </p:spPr>
      </p:pic>
      <p:pic>
        <p:nvPicPr>
          <p:cNvPr id="6" name="Obrázok 5" descr="WorkSpace Anotácia - apríla 05 2020.GWB, strana 3/4  (priblíženie 100%) *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3" t="16118" r="70000" b="54091"/>
          <a:stretch/>
        </p:blipFill>
        <p:spPr>
          <a:xfrm>
            <a:off x="3373428" y="4797152"/>
            <a:ext cx="1569720" cy="1460608"/>
          </a:xfrm>
          <a:prstGeom prst="rect">
            <a:avLst/>
          </a:prstGeom>
        </p:spPr>
      </p:pic>
      <p:pic>
        <p:nvPicPr>
          <p:cNvPr id="8" name="Obrázok 7" descr="WorkSpace Anotácia - apríla 05 2020.GWB, strana 3/4  (priblíženie 100%) *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7" t="16186" r="42833" b="60954"/>
          <a:stretch/>
        </p:blipFill>
        <p:spPr>
          <a:xfrm>
            <a:off x="6246804" y="4794206"/>
            <a:ext cx="2326367" cy="105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7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WorkSpace Anotácia - apríla 05 2020.GWB, strana 3/4  (priblíženie 100%) 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7" t="17361" r="42833" b="29485"/>
          <a:stretch/>
        </p:blipFill>
        <p:spPr>
          <a:xfrm>
            <a:off x="1256776" y="2155149"/>
            <a:ext cx="1741552" cy="183830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09115" y="37047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 smtClean="0"/>
          </a:p>
          <a:p>
            <a:r>
              <a:rPr lang="sk-SK" sz="2400" dirty="0" smtClean="0"/>
              <a:t>Miesto písmenka</a:t>
            </a:r>
            <a:r>
              <a:rPr lang="sk-SK" sz="2400" b="1" dirty="0" smtClean="0"/>
              <a:t> a </a:t>
            </a:r>
            <a:r>
              <a:rPr lang="sk-SK" sz="2400" dirty="0" smtClean="0"/>
              <a:t>vo vzorci  o = 4 · a    budeme dosadzovať- teda nahradíme písmenko </a:t>
            </a:r>
            <a:r>
              <a:rPr lang="sk-SK" sz="2400" b="1" dirty="0" smtClean="0"/>
              <a:t>a</a:t>
            </a:r>
            <a:r>
              <a:rPr lang="sk-SK" sz="2400" dirty="0" smtClean="0"/>
              <a:t> číslicou  </a:t>
            </a:r>
            <a:r>
              <a:rPr lang="sk-SK" sz="2400" b="1" dirty="0" smtClean="0"/>
              <a:t>24</a:t>
            </a:r>
            <a:r>
              <a:rPr lang="sk-SK" sz="2400" dirty="0" smtClean="0"/>
              <a:t> . Príklad doriešime.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967876" y="50131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Odpoveď: Obvod štvorca je 96 dm.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1160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55576" y="836712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2. </a:t>
            </a:r>
            <a:r>
              <a:rPr lang="sk-SK" sz="2400" dirty="0" smtClean="0"/>
              <a:t>Podobným spôsobom by sme vyriešili, aká je celá dĺžka plotu  </a:t>
            </a:r>
            <a:br>
              <a:rPr lang="sk-SK" sz="2400" dirty="0" smtClean="0"/>
            </a:br>
            <a:r>
              <a:rPr lang="sk-SK" sz="2400" dirty="0" smtClean="0"/>
              <a:t>  okolo štvorcovej záhrady , ktorej strana má dĺžku 24 m.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sz="2400" dirty="0" smtClean="0"/>
              <a:t>                                                       a = 24 m</a:t>
            </a:r>
          </a:p>
          <a:p>
            <a:r>
              <a:rPr lang="sk-SK" sz="2400" dirty="0"/>
              <a:t>	</a:t>
            </a:r>
            <a:r>
              <a:rPr lang="sk-SK" sz="2400" dirty="0" smtClean="0"/>
              <a:t>		               </a:t>
            </a:r>
            <a:r>
              <a:rPr lang="sk-SK" sz="2400" u="sng" dirty="0" smtClean="0"/>
              <a:t>o =  4 · a</a:t>
            </a:r>
          </a:p>
          <a:p>
            <a:r>
              <a:rPr lang="sk-SK" sz="2400" dirty="0"/>
              <a:t>		</a:t>
            </a:r>
            <a:r>
              <a:rPr lang="sk-SK" sz="2400" dirty="0" smtClean="0"/>
              <a:t>	               o = 4 · 24</a:t>
            </a:r>
          </a:p>
          <a:p>
            <a:r>
              <a:rPr lang="sk-SK" sz="2400" dirty="0" smtClean="0"/>
              <a:t>                                                      </a:t>
            </a:r>
            <a:r>
              <a:rPr lang="sk-SK" sz="2400" u="sng" dirty="0" smtClean="0"/>
              <a:t> o =  96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                                                  o = 96 m</a:t>
            </a:r>
          </a:p>
          <a:p>
            <a:endParaRPr lang="sk-SK" dirty="0"/>
          </a:p>
          <a:p>
            <a:r>
              <a:rPr lang="sk-SK" sz="2400" dirty="0" smtClean="0"/>
              <a:t>Odpoveď: celá dĺžka plotu okolo štvorcovej záhrady je 96m.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                                            </a:t>
            </a:r>
            <a:endParaRPr lang="sk-SK" dirty="0"/>
          </a:p>
        </p:txBody>
      </p:sp>
      <p:pic>
        <p:nvPicPr>
          <p:cNvPr id="3" name="Obrázok 2" descr="WorkSpace Anotácia - apríla 05 2020.GWB, strana 3/4  (priblíženie 100%) *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3" t="16118" r="70000" b="54091"/>
          <a:stretch/>
        </p:blipFill>
        <p:spPr>
          <a:xfrm>
            <a:off x="1043608" y="1694313"/>
            <a:ext cx="1569720" cy="146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9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23528" y="332656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Úlohy pre Teba</a:t>
            </a:r>
          </a:p>
          <a:p>
            <a:r>
              <a:rPr lang="sk-SK" sz="2400" dirty="0" smtClean="0"/>
              <a:t>1.Vypočítaj obvod štvorca, ak jeho strana má dĺžku  8 cm.</a:t>
            </a:r>
          </a:p>
          <a:p>
            <a:endParaRPr lang="sk-SK" sz="2400" dirty="0"/>
          </a:p>
          <a:p>
            <a:r>
              <a:rPr lang="sk-SK" sz="2400" dirty="0" smtClean="0"/>
              <a:t>2. Koľko km nabehal pes </a:t>
            </a:r>
            <a:r>
              <a:rPr lang="sk-SK" sz="2400" dirty="0" err="1" smtClean="0"/>
              <a:t>Aiša</a:t>
            </a:r>
            <a:r>
              <a:rPr lang="sk-SK" sz="2400" dirty="0" smtClean="0"/>
              <a:t>, ak behal okolo štvorcovej </a:t>
            </a:r>
            <a:br>
              <a:rPr lang="sk-SK" sz="2400" dirty="0" smtClean="0"/>
            </a:br>
            <a:r>
              <a:rPr lang="sk-SK" sz="2400" dirty="0" smtClean="0"/>
              <a:t>     záhrady so stranou dlhou  50 m., ak ju obehol   10 krát. 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Koľko to bolo km?</a:t>
            </a:r>
          </a:p>
          <a:p>
            <a:endParaRPr lang="sk-SK" sz="2400" dirty="0"/>
          </a:p>
          <a:p>
            <a:r>
              <a:rPr lang="sk-SK" sz="2400" dirty="0" smtClean="0"/>
              <a:t>3. Koľko eur zaplatil starký za pletivo, ktoré kúpil na oplotenie </a:t>
            </a:r>
            <a:br>
              <a:rPr lang="sk-SK" sz="2400" dirty="0" smtClean="0"/>
            </a:br>
            <a:r>
              <a:rPr lang="sk-SK" sz="2400" dirty="0" smtClean="0"/>
              <a:t>     svojej štvorcovej záhrady o strane 30 m, ak 1 m pletiva stál    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3 €?* Koľko balení pletiva to bolo, ak v 1 balení je 20 m</a:t>
            </a:r>
          </a:p>
          <a:p>
            <a:endParaRPr lang="sk-SK" sz="2400" dirty="0"/>
          </a:p>
          <a:p>
            <a:r>
              <a:rPr lang="sk-SK" sz="2400" dirty="0" smtClean="0"/>
              <a:t> Úloha na zamyslenie :</a:t>
            </a:r>
          </a:p>
          <a:p>
            <a:r>
              <a:rPr lang="sk-SK" sz="2400" dirty="0" smtClean="0"/>
              <a:t>Vedel by </a:t>
            </a:r>
            <a:r>
              <a:rPr lang="sk-SK" sz="2400" smtClean="0"/>
              <a:t>si vypočítať,  aká </a:t>
            </a:r>
            <a:r>
              <a:rPr lang="sk-SK" sz="2400" dirty="0" smtClean="0"/>
              <a:t>dlhá je strana štvorca, ktorého obvod je 40 mm?</a:t>
            </a: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7603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495</Words>
  <Application>Microsoft Office PowerPoint</Application>
  <PresentationFormat>Prezentácia na obrazovke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Obvod štvorca, obdĺžnika a trojuholníka</vt:lpstr>
      <vt:lpstr>Prezentácia programu PowerPoint</vt:lpstr>
      <vt:lpstr> Obvod štvorca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Obvod štvorca, obdĺžnika a trojuholníka  1. časť</dc:title>
  <dc:creator>Acer</dc:creator>
  <cp:lastModifiedBy>Acer</cp:lastModifiedBy>
  <cp:revision>22</cp:revision>
  <dcterms:created xsi:type="dcterms:W3CDTF">2020-04-06T11:12:20Z</dcterms:created>
  <dcterms:modified xsi:type="dcterms:W3CDTF">2020-04-06T15:29:17Z</dcterms:modified>
</cp:coreProperties>
</file>