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4D2A-98CD-476B-85EC-5AF06C58AA1E}" type="datetimeFigureOut">
              <a:rPr lang="sk-SK" smtClean="0"/>
              <a:pPr/>
              <a:t>19. 4. 2020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1024A-E4B2-4965-9060-08D2A7EFE30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4D2A-98CD-476B-85EC-5AF06C58AA1E}" type="datetimeFigureOut">
              <a:rPr lang="sk-SK" smtClean="0"/>
              <a:pPr/>
              <a:t>19. 4. 2020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1024A-E4B2-4965-9060-08D2A7EFE30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4D2A-98CD-476B-85EC-5AF06C58AA1E}" type="datetimeFigureOut">
              <a:rPr lang="sk-SK" smtClean="0"/>
              <a:pPr/>
              <a:t>19. 4. 2020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1024A-E4B2-4965-9060-08D2A7EFE30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4D2A-98CD-476B-85EC-5AF06C58AA1E}" type="datetimeFigureOut">
              <a:rPr lang="sk-SK" smtClean="0"/>
              <a:pPr/>
              <a:t>19. 4. 2020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1024A-E4B2-4965-9060-08D2A7EFE30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4D2A-98CD-476B-85EC-5AF06C58AA1E}" type="datetimeFigureOut">
              <a:rPr lang="sk-SK" smtClean="0"/>
              <a:pPr/>
              <a:t>19. 4. 2020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1024A-E4B2-4965-9060-08D2A7EFE30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4D2A-98CD-476B-85EC-5AF06C58AA1E}" type="datetimeFigureOut">
              <a:rPr lang="sk-SK" smtClean="0"/>
              <a:pPr/>
              <a:t>19. 4. 2020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1024A-E4B2-4965-9060-08D2A7EFE30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4D2A-98CD-476B-85EC-5AF06C58AA1E}" type="datetimeFigureOut">
              <a:rPr lang="sk-SK" smtClean="0"/>
              <a:pPr/>
              <a:t>19. 4. 2020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1024A-E4B2-4965-9060-08D2A7EFE30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4D2A-98CD-476B-85EC-5AF06C58AA1E}" type="datetimeFigureOut">
              <a:rPr lang="sk-SK" smtClean="0"/>
              <a:pPr/>
              <a:t>19. 4. 2020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1024A-E4B2-4965-9060-08D2A7EFE30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4D2A-98CD-476B-85EC-5AF06C58AA1E}" type="datetimeFigureOut">
              <a:rPr lang="sk-SK" smtClean="0"/>
              <a:pPr/>
              <a:t>19. 4. 2020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1024A-E4B2-4965-9060-08D2A7EFE30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4D2A-98CD-476B-85EC-5AF06C58AA1E}" type="datetimeFigureOut">
              <a:rPr lang="sk-SK" smtClean="0"/>
              <a:pPr/>
              <a:t>19. 4. 2020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1024A-E4B2-4965-9060-08D2A7EFE30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4D2A-98CD-476B-85EC-5AF06C58AA1E}" type="datetimeFigureOut">
              <a:rPr lang="sk-SK" smtClean="0"/>
              <a:pPr/>
              <a:t>19. 4. 2020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1024A-E4B2-4965-9060-08D2A7EFE30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24D2A-98CD-476B-85EC-5AF06C58AA1E}" type="datetimeFigureOut">
              <a:rPr lang="sk-SK" smtClean="0"/>
              <a:pPr/>
              <a:t>19. 4. 2020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1024A-E4B2-4965-9060-08D2A7EFE30D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26671" y="260648"/>
            <a:ext cx="2808312" cy="1470025"/>
          </a:xfrm>
        </p:spPr>
        <p:txBody>
          <a:bodyPr>
            <a:normAutofit/>
          </a:bodyPr>
          <a:lstStyle/>
          <a:p>
            <a:r>
              <a:rPr lang="sk-SK" sz="6000" b="1" dirty="0" smtClean="0"/>
              <a:t>PVO</a:t>
            </a:r>
            <a:endParaRPr lang="sk-SK" sz="60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572000" y="5229200"/>
            <a:ext cx="3200400" cy="409600"/>
          </a:xfrm>
        </p:spPr>
        <p:txBody>
          <a:bodyPr>
            <a:normAutofit fontScale="77500" lnSpcReduction="20000"/>
          </a:bodyPr>
          <a:lstStyle/>
          <a:p>
            <a:r>
              <a:rPr lang="sk-SK" dirty="0" smtClean="0">
                <a:solidFill>
                  <a:schemeClr val="tx1"/>
                </a:solidFill>
              </a:rPr>
              <a:t>Mgr. Eva Lojová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124000" y="2348880"/>
            <a:ext cx="6832376" cy="2448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8000" b="1" dirty="0" smtClean="0"/>
              <a:t>Potrava živočíchov</a:t>
            </a:r>
            <a:endParaRPr lang="sk-SK" sz="8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4"/>
          </a:xfrm>
        </p:spPr>
        <p:txBody>
          <a:bodyPr/>
          <a:lstStyle/>
          <a:p>
            <a:pPr marL="0" indent="0">
              <a:buNone/>
            </a:pPr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Ako je telo dravcov prispôsobené na lov</a:t>
            </a:r>
            <a:r>
              <a:rPr lang="sk-SK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sk-SK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k-SK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k-SK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k-SK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k-SK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pazúry, končatiny, svalstvo, rýchlosť, zuby, zobák...</a:t>
            </a:r>
          </a:p>
          <a:p>
            <a:pPr marL="0" indent="0">
              <a:buNone/>
            </a:pPr>
            <a:endParaRPr lang="sk-SK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8550" t="39062" r="7760" b="24805"/>
          <a:stretch>
            <a:fillRect/>
          </a:stretch>
        </p:blipFill>
        <p:spPr bwMode="auto">
          <a:xfrm>
            <a:off x="611560" y="2564904"/>
            <a:ext cx="7269697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7131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6131024" cy="1143000"/>
          </a:xfrm>
        </p:spPr>
        <p:txBody>
          <a:bodyPr>
            <a:normAutofit fontScale="90000"/>
          </a:bodyPr>
          <a:lstStyle/>
          <a:p>
            <a:r>
              <a:rPr lang="sk-SK" sz="4000" b="1" dirty="0">
                <a:latin typeface="Century Schoolbook" pitchFamily="18" charset="0"/>
              </a:rPr>
              <a:t>DELENIE ŽIVOČÍCHOV PODĽA </a:t>
            </a:r>
            <a:r>
              <a:rPr lang="sk-SK" sz="4000" b="1" dirty="0" smtClean="0">
                <a:latin typeface="Century Schoolbook" pitchFamily="18" charset="0"/>
              </a:rPr>
              <a:t>POTRAVY.</a:t>
            </a:r>
            <a:r>
              <a:rPr lang="sk-SK" b="1" i="1" dirty="0">
                <a:solidFill>
                  <a:srgbClr val="0070C0"/>
                </a:solidFill>
                <a:latin typeface="Century Schoolbook" pitchFamily="18" charset="0"/>
              </a:rPr>
              <a:t/>
            </a:r>
            <a:br>
              <a:rPr lang="sk-SK" b="1" i="1" dirty="0">
                <a:solidFill>
                  <a:srgbClr val="0070C0"/>
                </a:solidFill>
                <a:latin typeface="Century Schoolbook" pitchFamily="18" charset="0"/>
              </a:rPr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/>
          <a:lstStyle/>
          <a:p>
            <a:r>
              <a:rPr lang="sk-SK" b="1" dirty="0">
                <a:solidFill>
                  <a:srgbClr val="C00000"/>
                </a:solidFill>
                <a:latin typeface="Century Schoolbook" pitchFamily="18" charset="0"/>
              </a:rPr>
              <a:t>MÄSOŽRAVCE</a:t>
            </a:r>
            <a:r>
              <a:rPr lang="sk-SK" b="1" dirty="0">
                <a:latin typeface="Century Schoolbook" pitchFamily="18" charset="0"/>
              </a:rPr>
              <a:t> - </a:t>
            </a:r>
            <a:r>
              <a:rPr lang="sk-SK" dirty="0">
                <a:latin typeface="Century Schoolbook" pitchFamily="18" charset="0"/>
              </a:rPr>
              <a:t>živočíchy sa môžu živiť mäsom</a:t>
            </a:r>
            <a:endParaRPr lang="sk-SK" b="1" dirty="0">
              <a:latin typeface="Century Schoolbook" pitchFamily="18" charset="0"/>
            </a:endParaRPr>
          </a:p>
          <a:p>
            <a:r>
              <a:rPr lang="sk-SK" b="1" dirty="0">
                <a:solidFill>
                  <a:srgbClr val="C00000"/>
                </a:solidFill>
                <a:latin typeface="Century Schoolbook" pitchFamily="18" charset="0"/>
              </a:rPr>
              <a:t>BYLINOŽRAVCE</a:t>
            </a:r>
            <a:r>
              <a:rPr lang="sk-SK" b="1" dirty="0">
                <a:latin typeface="Century Schoolbook" pitchFamily="18" charset="0"/>
              </a:rPr>
              <a:t> – </a:t>
            </a:r>
            <a:r>
              <a:rPr lang="sk-SK" dirty="0">
                <a:latin typeface="Century Schoolbook" pitchFamily="18" charset="0"/>
              </a:rPr>
              <a:t>živia sa</a:t>
            </a:r>
            <a:r>
              <a:rPr lang="sk-SK" b="1" dirty="0">
                <a:latin typeface="Century Schoolbook" pitchFamily="18" charset="0"/>
              </a:rPr>
              <a:t> </a:t>
            </a:r>
            <a:r>
              <a:rPr lang="sk-SK" dirty="0">
                <a:latin typeface="Century Schoolbook" pitchFamily="18" charset="0"/>
              </a:rPr>
              <a:t>trávou, semenami, bylinami</a:t>
            </a:r>
            <a:endParaRPr lang="sk-SK" b="1" dirty="0">
              <a:latin typeface="Century Schoolbook" pitchFamily="18" charset="0"/>
            </a:endParaRPr>
          </a:p>
          <a:p>
            <a:r>
              <a:rPr lang="sk-SK" b="1" dirty="0">
                <a:solidFill>
                  <a:srgbClr val="C00000"/>
                </a:solidFill>
                <a:latin typeface="Century Schoolbook" pitchFamily="18" charset="0"/>
              </a:rPr>
              <a:t>HMYZOŽRAVCE</a:t>
            </a:r>
            <a:r>
              <a:rPr lang="sk-SK" b="1" dirty="0">
                <a:latin typeface="Century Schoolbook" pitchFamily="18" charset="0"/>
              </a:rPr>
              <a:t> - </a:t>
            </a:r>
            <a:r>
              <a:rPr lang="sk-SK" dirty="0">
                <a:latin typeface="Century Schoolbook" pitchFamily="18" charset="0"/>
              </a:rPr>
              <a:t>živia sa</a:t>
            </a:r>
            <a:r>
              <a:rPr lang="sk-SK" b="1" dirty="0">
                <a:latin typeface="Century Schoolbook" pitchFamily="18" charset="0"/>
              </a:rPr>
              <a:t> </a:t>
            </a:r>
            <a:r>
              <a:rPr lang="sk-SK" dirty="0">
                <a:latin typeface="Century Schoolbook" pitchFamily="18" charset="0"/>
              </a:rPr>
              <a:t>hmyzom</a:t>
            </a:r>
            <a:endParaRPr lang="sk-SK" b="1" dirty="0">
              <a:latin typeface="Century Schoolbook" pitchFamily="18" charset="0"/>
            </a:endParaRPr>
          </a:p>
          <a:p>
            <a:r>
              <a:rPr lang="sk-SK" b="1" dirty="0">
                <a:solidFill>
                  <a:srgbClr val="C00000"/>
                </a:solidFill>
                <a:latin typeface="Century Schoolbook" pitchFamily="18" charset="0"/>
              </a:rPr>
              <a:t>VŠEŽRAVCE</a:t>
            </a:r>
            <a:r>
              <a:rPr lang="sk-SK" b="1" dirty="0">
                <a:latin typeface="Century Schoolbook" pitchFamily="18" charset="0"/>
              </a:rPr>
              <a:t> - </a:t>
            </a:r>
            <a:r>
              <a:rPr lang="sk-SK" dirty="0">
                <a:latin typeface="Century Schoolbook" pitchFamily="18" charset="0"/>
              </a:rPr>
              <a:t>živia sa</a:t>
            </a:r>
            <a:r>
              <a:rPr lang="sk-SK" b="1" dirty="0">
                <a:latin typeface="Century Schoolbook" pitchFamily="18" charset="0"/>
              </a:rPr>
              <a:t> </a:t>
            </a:r>
            <a:r>
              <a:rPr lang="sk-SK" dirty="0">
                <a:latin typeface="Century Schoolbook" pitchFamily="18" charset="0"/>
              </a:rPr>
              <a:t>všetkým -  bylinami , mäsom, hmyzom</a:t>
            </a:r>
            <a:endParaRPr lang="sk-SK" b="1" dirty="0">
              <a:latin typeface="Century Schoolbook" pitchFamily="18" charset="0"/>
            </a:endParaRP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7966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03791" y="620688"/>
            <a:ext cx="4474840" cy="792088"/>
          </a:xfrm>
        </p:spPr>
        <p:txBody>
          <a:bodyPr>
            <a:normAutofit fontScale="90000"/>
          </a:bodyPr>
          <a:lstStyle/>
          <a:p>
            <a:pPr algn="l"/>
            <a:r>
              <a:rPr lang="sk-SK" b="1" i="1" dirty="0" smtClean="0">
                <a:solidFill>
                  <a:srgbClr val="C00000"/>
                </a:solidFill>
                <a:latin typeface="Century Schoolbook" pitchFamily="18" charset="0"/>
              </a:rPr>
              <a:t>MÄSOŽRAVCE</a:t>
            </a:r>
            <a:endParaRPr lang="sk-SK" dirty="0"/>
          </a:p>
        </p:txBody>
      </p:sp>
      <p:pic>
        <p:nvPicPr>
          <p:cNvPr id="4" name="Picture 4" descr="SÃºvisiaci obrÃ¡zok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24999" b="1253"/>
          <a:stretch>
            <a:fillRect/>
          </a:stretch>
        </p:blipFill>
        <p:spPr bwMode="auto">
          <a:xfrm>
            <a:off x="726988" y="2060848"/>
            <a:ext cx="2935275" cy="2568355"/>
          </a:xfrm>
          <a:prstGeom prst="rect">
            <a:avLst/>
          </a:prstGeom>
          <a:noFill/>
        </p:spPr>
      </p:pic>
      <p:pic>
        <p:nvPicPr>
          <p:cNvPr id="5" name="Picture 2" descr="VÃ½sledok vyhÄ¾adÃ¡vania obrÃ¡zkov pre dopyt do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3242837"/>
            <a:ext cx="3143272" cy="3551898"/>
          </a:xfrm>
          <a:prstGeom prst="rect">
            <a:avLst/>
          </a:prstGeom>
          <a:noFill/>
        </p:spPr>
      </p:pic>
      <p:pic>
        <p:nvPicPr>
          <p:cNvPr id="6" name="Picture 6" descr="VÃ½sledok vyhÄ¾adÃ¡vania obrÃ¡zkov pre dopyt lion"/>
          <p:cNvPicPr>
            <a:picLocks noChangeAspect="1" noChangeArrowheads="1"/>
          </p:cNvPicPr>
          <p:nvPr/>
        </p:nvPicPr>
        <p:blipFill>
          <a:blip r:embed="rId4" cstate="print"/>
          <a:srcRect l="18987" t="872" r="31646" b="394"/>
          <a:stretch>
            <a:fillRect/>
          </a:stretch>
        </p:blipFill>
        <p:spPr bwMode="auto">
          <a:xfrm>
            <a:off x="6009997" y="2132856"/>
            <a:ext cx="2462046" cy="32827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203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6131024" cy="1143000"/>
          </a:xfrm>
        </p:spPr>
        <p:txBody>
          <a:bodyPr>
            <a:normAutofit/>
          </a:bodyPr>
          <a:lstStyle/>
          <a:p>
            <a:r>
              <a:rPr lang="sk-SK" b="1" i="1" dirty="0" smtClean="0">
                <a:solidFill>
                  <a:srgbClr val="C00000"/>
                </a:solidFill>
                <a:latin typeface="Century Schoolbook" pitchFamily="18" charset="0"/>
              </a:rPr>
              <a:t>BYLINOŽRAVCE</a:t>
            </a:r>
            <a:endParaRPr lang="sk-SK" dirty="0"/>
          </a:p>
        </p:txBody>
      </p:sp>
      <p:pic>
        <p:nvPicPr>
          <p:cNvPr id="4" name="Picture 10" descr="VÃ½sledok vyhÄ¾adÃ¡vania obrÃ¡zkov pre dopyt shee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1557" y="2348881"/>
            <a:ext cx="2304259" cy="1728192"/>
          </a:xfrm>
          <a:prstGeom prst="rect">
            <a:avLst/>
          </a:prstGeom>
          <a:noFill/>
        </p:spPr>
      </p:pic>
      <p:pic>
        <p:nvPicPr>
          <p:cNvPr id="5" name="Picture 14" descr="SÃºvisiaci obrÃ¡zo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872" y="2420888"/>
            <a:ext cx="2428207" cy="1368152"/>
          </a:xfrm>
          <a:prstGeom prst="rect">
            <a:avLst/>
          </a:prstGeom>
          <a:noFill/>
        </p:spPr>
      </p:pic>
      <p:pic>
        <p:nvPicPr>
          <p:cNvPr id="6" name="Picture 8" descr="SÃºvisiaci obrÃ¡z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293096"/>
            <a:ext cx="2865499" cy="2149124"/>
          </a:xfrm>
          <a:prstGeom prst="rect">
            <a:avLst/>
          </a:prstGeom>
          <a:noFill/>
        </p:spPr>
      </p:pic>
      <p:pic>
        <p:nvPicPr>
          <p:cNvPr id="7" name="Picture 12" descr="SÃºvisiaci obrÃ¡zo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2160" y="2035960"/>
            <a:ext cx="2541387" cy="4066219"/>
          </a:xfrm>
          <a:prstGeom prst="rect">
            <a:avLst/>
          </a:prstGeom>
          <a:noFill/>
        </p:spPr>
      </p:pic>
      <p:pic>
        <p:nvPicPr>
          <p:cNvPr id="8" name="Picture 4" descr="SÃºvisiaci obrÃ¡zok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4221088"/>
            <a:ext cx="2598312" cy="2062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448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6563072" cy="1143000"/>
          </a:xfrm>
        </p:spPr>
        <p:txBody>
          <a:bodyPr>
            <a:normAutofit fontScale="90000"/>
          </a:bodyPr>
          <a:lstStyle/>
          <a:p>
            <a:r>
              <a:rPr lang="sk-SK" b="1" i="1" dirty="0">
                <a:solidFill>
                  <a:srgbClr val="C00000"/>
                </a:solidFill>
                <a:latin typeface="Century Schoolbook" pitchFamily="18" charset="0"/>
              </a:rPr>
              <a:t>BYLINOŽRAVCE </a:t>
            </a:r>
            <a:r>
              <a:rPr lang="sk-SK" b="1" i="1" dirty="0" smtClean="0">
                <a:solidFill>
                  <a:srgbClr val="C00000"/>
                </a:solidFill>
                <a:latin typeface="Century Schoolbook" pitchFamily="18" charset="0"/>
              </a:rPr>
              <a:t/>
            </a:r>
            <a:br>
              <a:rPr lang="sk-SK" b="1" i="1" dirty="0" smtClean="0">
                <a:solidFill>
                  <a:srgbClr val="C00000"/>
                </a:solidFill>
                <a:latin typeface="Century Schoolbook" pitchFamily="18" charset="0"/>
              </a:rPr>
            </a:br>
            <a:r>
              <a:rPr lang="sk-SK" b="1" i="1" dirty="0" smtClean="0">
                <a:solidFill>
                  <a:srgbClr val="C00000"/>
                </a:solidFill>
                <a:latin typeface="Century Schoolbook" pitchFamily="18" charset="0"/>
              </a:rPr>
              <a:t>- semenami</a:t>
            </a:r>
            <a:endParaRPr lang="sk-SK" dirty="0"/>
          </a:p>
        </p:txBody>
      </p:sp>
      <p:pic>
        <p:nvPicPr>
          <p:cNvPr id="4" name="Picture 4" descr="SÃºvisiaci obrÃ¡zok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43608" y="1844824"/>
            <a:ext cx="3785384" cy="2167161"/>
          </a:xfrm>
          <a:prstGeom prst="rect">
            <a:avLst/>
          </a:prstGeom>
          <a:noFill/>
        </p:spPr>
      </p:pic>
      <p:pic>
        <p:nvPicPr>
          <p:cNvPr id="5" name="Picture 2" descr="SÃºvisiaci obrÃ¡zok"/>
          <p:cNvPicPr>
            <a:picLocks noChangeAspect="1" noChangeArrowheads="1"/>
          </p:cNvPicPr>
          <p:nvPr/>
        </p:nvPicPr>
        <p:blipFill>
          <a:blip r:embed="rId3"/>
          <a:srcRect l="23608" t="3650" r="12750" b="1459"/>
          <a:stretch>
            <a:fillRect/>
          </a:stretch>
        </p:blipFill>
        <p:spPr bwMode="auto">
          <a:xfrm>
            <a:off x="2699792" y="4175154"/>
            <a:ext cx="2736304" cy="2294965"/>
          </a:xfrm>
          <a:prstGeom prst="rect">
            <a:avLst/>
          </a:prstGeom>
          <a:noFill/>
        </p:spPr>
      </p:pic>
      <p:pic>
        <p:nvPicPr>
          <p:cNvPr id="6" name="Picture 6" descr="SÃºvisiaci obrÃ¡zo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128" y="2307591"/>
            <a:ext cx="2487531" cy="3735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650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5410944" cy="1143000"/>
          </a:xfrm>
        </p:spPr>
        <p:txBody>
          <a:bodyPr>
            <a:normAutofit/>
          </a:bodyPr>
          <a:lstStyle/>
          <a:p>
            <a:pPr algn="l"/>
            <a:r>
              <a:rPr lang="sk-SK" b="1" i="1" dirty="0" smtClean="0">
                <a:solidFill>
                  <a:srgbClr val="C00000"/>
                </a:solidFill>
                <a:latin typeface="Century Schoolbook" pitchFamily="18" charset="0"/>
              </a:rPr>
              <a:t>HMYZOŽRAVCE</a:t>
            </a:r>
            <a:endParaRPr lang="sk-SK" dirty="0"/>
          </a:p>
        </p:txBody>
      </p:sp>
      <p:pic>
        <p:nvPicPr>
          <p:cNvPr id="4" name="Picture 2" descr="VÃ½sledok vyhÄ¾adÃ¡vania obrÃ¡zkov pre dopyt bat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99592" y="2060848"/>
            <a:ext cx="3364568" cy="2044230"/>
          </a:xfrm>
          <a:prstGeom prst="rect">
            <a:avLst/>
          </a:prstGeom>
          <a:noFill/>
        </p:spPr>
      </p:pic>
      <p:pic>
        <p:nvPicPr>
          <p:cNvPr id="5" name="Picture 8" descr="VÃ½sledok vyhÄ¾adÃ¡vania obrÃ¡zkov pre dopyt swallow bir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203" t="15625" r="29687" b="16666"/>
          <a:stretch>
            <a:fillRect/>
          </a:stretch>
        </p:blipFill>
        <p:spPr bwMode="auto">
          <a:xfrm flipH="1">
            <a:off x="4365973" y="1550174"/>
            <a:ext cx="2716310" cy="2253981"/>
          </a:xfrm>
          <a:prstGeom prst="rect">
            <a:avLst/>
          </a:prstGeom>
          <a:noFill/>
        </p:spPr>
      </p:pic>
      <p:pic>
        <p:nvPicPr>
          <p:cNvPr id="6" name="Picture 4" descr="VÃ½sledok vyhÄ¾adÃ¡vania obrÃ¡zkov pre dopyt hedgeho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5696" y="4149080"/>
            <a:ext cx="3456384" cy="2307786"/>
          </a:xfrm>
          <a:prstGeom prst="rect">
            <a:avLst/>
          </a:prstGeom>
          <a:noFill/>
        </p:spPr>
      </p:pic>
      <p:pic>
        <p:nvPicPr>
          <p:cNvPr id="7" name="Picture 6" descr="SÃºvisiaci obrÃ¡zo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60022" y="3861048"/>
            <a:ext cx="2844522" cy="2133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757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4762872" cy="1143000"/>
          </a:xfrm>
        </p:spPr>
        <p:txBody>
          <a:bodyPr>
            <a:normAutofit/>
          </a:bodyPr>
          <a:lstStyle/>
          <a:p>
            <a:pPr lvl="0" algn="l" fontAlgn="base">
              <a:spcAft>
                <a:spcPct val="0"/>
              </a:spcAft>
            </a:pPr>
            <a:r>
              <a:rPr lang="sk-SK" sz="4800" b="1" i="1" dirty="0" smtClean="0">
                <a:solidFill>
                  <a:srgbClr val="C00000"/>
                </a:solidFill>
                <a:latin typeface="Century Schoolbook" pitchFamily="18" charset="0"/>
                <a:ea typeface="+mn-ea"/>
                <a:cs typeface="Arial" charset="0"/>
              </a:rPr>
              <a:t>VŠEŽRAVCE</a:t>
            </a:r>
            <a:endParaRPr lang="sk-SK" dirty="0"/>
          </a:p>
        </p:txBody>
      </p:sp>
      <p:pic>
        <p:nvPicPr>
          <p:cNvPr id="4" name="Picture 6" descr="SÃºvisiaci obrÃ¡zok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15616" y="1844824"/>
            <a:ext cx="3213239" cy="2005683"/>
          </a:xfrm>
          <a:prstGeom prst="rect">
            <a:avLst/>
          </a:prstGeom>
          <a:noFill/>
        </p:spPr>
      </p:pic>
      <p:pic>
        <p:nvPicPr>
          <p:cNvPr id="5" name="Picture 8" descr="SÃºvisiaci obrÃ¡zo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1916832"/>
            <a:ext cx="2300477" cy="1610334"/>
          </a:xfrm>
          <a:prstGeom prst="rect">
            <a:avLst/>
          </a:prstGeom>
          <a:noFill/>
        </p:spPr>
      </p:pic>
      <p:pic>
        <p:nvPicPr>
          <p:cNvPr id="6" name="Picture 2" descr="SÃºvisiaci obrÃ¡zo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688" y="4077072"/>
            <a:ext cx="3172131" cy="2109468"/>
          </a:xfrm>
          <a:prstGeom prst="rect">
            <a:avLst/>
          </a:prstGeom>
          <a:noFill/>
        </p:spPr>
      </p:pic>
      <p:pic>
        <p:nvPicPr>
          <p:cNvPr id="7" name="Picture 4" descr="SÃºvisiaci obrÃ¡zo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8064" y="3645024"/>
            <a:ext cx="3536956" cy="20543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430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5904656" cy="1143000"/>
          </a:xfrm>
        </p:spPr>
        <p:txBody>
          <a:bodyPr>
            <a:normAutofit/>
          </a:bodyPr>
          <a:lstStyle/>
          <a:p>
            <a:pPr algn="l"/>
            <a:r>
              <a:rPr lang="sk-SK" sz="4000" b="1" i="1" dirty="0">
                <a:latin typeface="Century Schoolbook" pitchFamily="18" charset="0"/>
              </a:rPr>
              <a:t>DRAVEC A </a:t>
            </a:r>
            <a:r>
              <a:rPr lang="sk-SK" sz="4000" b="1" i="1" dirty="0" smtClean="0">
                <a:latin typeface="Century Schoolbook" pitchFamily="18" charset="0"/>
              </a:rPr>
              <a:t>KORISŤ</a:t>
            </a:r>
            <a:endParaRPr lang="sk-SK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209332"/>
          </a:xfrm>
        </p:spPr>
        <p:txBody>
          <a:bodyPr/>
          <a:lstStyle/>
          <a:p>
            <a:r>
              <a:rPr lang="sk-SK" b="1" dirty="0">
                <a:solidFill>
                  <a:srgbClr val="C00000"/>
                </a:solidFill>
                <a:latin typeface="Century Schoolbook" pitchFamily="18" charset="0"/>
              </a:rPr>
              <a:t>DRAVEC</a:t>
            </a:r>
            <a:r>
              <a:rPr lang="sk-SK" b="1" dirty="0">
                <a:latin typeface="Century Schoolbook" pitchFamily="18" charset="0"/>
              </a:rPr>
              <a:t> - </a:t>
            </a:r>
            <a:r>
              <a:rPr lang="sk-SK" dirty="0">
                <a:latin typeface="Century Schoolbook" pitchFamily="18" charset="0"/>
              </a:rPr>
              <a:t>živočích, ktorý loví iné živočíchy, aby prežil.</a:t>
            </a:r>
            <a:endParaRPr lang="sk-SK" b="1" dirty="0">
              <a:latin typeface="Century Schoolbook" pitchFamily="18" charset="0"/>
            </a:endParaRPr>
          </a:p>
          <a:p>
            <a:r>
              <a:rPr lang="sk-SK" b="1" dirty="0">
                <a:solidFill>
                  <a:srgbClr val="C00000"/>
                </a:solidFill>
                <a:latin typeface="Century Schoolbook" pitchFamily="18" charset="0"/>
              </a:rPr>
              <a:t>KORISŤ</a:t>
            </a:r>
            <a:r>
              <a:rPr lang="sk-SK" b="1" dirty="0">
                <a:latin typeface="Century Schoolbook" pitchFamily="18" charset="0"/>
              </a:rPr>
              <a:t> – </a:t>
            </a:r>
            <a:r>
              <a:rPr lang="sk-SK" dirty="0">
                <a:latin typeface="Century Schoolbook" pitchFamily="18" charset="0"/>
              </a:rPr>
              <a:t>živočích, ktorého loví iný živočích. Každý živočích sa môže</a:t>
            </a:r>
          </a:p>
          <a:p>
            <a:r>
              <a:rPr lang="sk-SK" dirty="0">
                <a:latin typeface="Century Schoolbook" pitchFamily="18" charset="0"/>
              </a:rPr>
              <a:t>stať korisťou, predovšetkým krátko            po narodení, keď sa ešte nedokáže</a:t>
            </a:r>
          </a:p>
          <a:p>
            <a:r>
              <a:rPr lang="sk-SK" dirty="0">
                <a:latin typeface="Century Schoolbook" pitchFamily="18" charset="0"/>
              </a:rPr>
              <a:t>ubrániť útoku.</a:t>
            </a:r>
            <a:endParaRPr lang="sk-SK" b="1" dirty="0">
              <a:latin typeface="Century Schoolbook" pitchFamily="18" charset="0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7202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5626968" cy="1143000"/>
          </a:xfrm>
        </p:spPr>
        <p:txBody>
          <a:bodyPr/>
          <a:lstStyle/>
          <a:p>
            <a:pPr algn="l"/>
            <a:r>
              <a:rPr lang="sk-SK" dirty="0" smtClean="0"/>
              <a:t>Maskovanie živočíchov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40"/>
          </a:xfrm>
        </p:spPr>
        <p:txBody>
          <a:bodyPr/>
          <a:lstStyle/>
          <a:p>
            <a:r>
              <a:rPr lang="sk-SK" dirty="0">
                <a:latin typeface="Century Schoolbook" pitchFamily="18" charset="0"/>
              </a:rPr>
              <a:t>Živočíchy sa chránia, maskujú – farba peria, srsti, miesto úkrytu –  v prostredí  pred nebezpečenstvom alebo                         pred ulovením inými živočíchmi.</a:t>
            </a:r>
          </a:p>
          <a:p>
            <a:endParaRPr lang="sk-SK" dirty="0"/>
          </a:p>
        </p:txBody>
      </p:sp>
      <p:pic>
        <p:nvPicPr>
          <p:cNvPr id="4" name="Picture 16" descr="VÃ½sledok vyhÄ¾adÃ¡vania obrÃ¡zkov pre dopyt camouflage animals in na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784" y="3861048"/>
            <a:ext cx="3890521" cy="26789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013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6786" y="260648"/>
            <a:ext cx="5482952" cy="1143000"/>
          </a:xfrm>
        </p:spPr>
        <p:txBody>
          <a:bodyPr/>
          <a:lstStyle/>
          <a:p>
            <a:pPr algn="l"/>
            <a:r>
              <a:rPr lang="sk-SK" b="1" dirty="0" smtClean="0"/>
              <a:t>Prečítaj si rozprávku...</a:t>
            </a:r>
            <a:endParaRPr lang="sk-SK" b="1" dirty="0"/>
          </a:p>
        </p:txBody>
      </p:sp>
      <p:grpSp>
        <p:nvGrpSpPr>
          <p:cNvPr id="4" name="Skupina 3"/>
          <p:cNvGrpSpPr/>
          <p:nvPr/>
        </p:nvGrpSpPr>
        <p:grpSpPr>
          <a:xfrm>
            <a:off x="610831" y="1844824"/>
            <a:ext cx="7803042" cy="4120795"/>
            <a:chOff x="285720" y="785794"/>
            <a:chExt cx="8549300" cy="492922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/>
            <a:srcRect l="34590" t="26367" r="19839" b="31640"/>
            <a:stretch>
              <a:fillRect/>
            </a:stretch>
          </p:blipFill>
          <p:spPr bwMode="auto">
            <a:xfrm>
              <a:off x="285720" y="785794"/>
              <a:ext cx="8549300" cy="492922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6" name="Obdĺžnik 5"/>
            <p:cNvSpPr/>
            <p:nvPr/>
          </p:nvSpPr>
          <p:spPr>
            <a:xfrm>
              <a:off x="642910" y="928670"/>
              <a:ext cx="5786478" cy="5000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sk-SK"/>
            </a:p>
          </p:txBody>
        </p:sp>
      </p:grpSp>
    </p:spTree>
    <p:extLst>
      <p:ext uri="{BB962C8B-B14F-4D97-AF65-F5344CB8AC3E}">
        <p14:creationId xmlns:p14="http://schemas.microsoft.com/office/powerpoint/2010/main" val="296001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3356992"/>
            <a:ext cx="7776864" cy="2376264"/>
          </a:xfrm>
        </p:spPr>
        <p:txBody>
          <a:bodyPr>
            <a:normAutofit/>
          </a:bodyPr>
          <a:lstStyle/>
          <a:p>
            <a:pPr algn="just"/>
            <a:r>
              <a:rPr lang="sk-SK" b="1" dirty="0" smtClean="0"/>
              <a:t>zajac      pavúk     líška     veverica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b="1" dirty="0" smtClean="0">
                <a:solidFill>
                  <a:srgbClr val="FF0000"/>
                </a:solidFill>
              </a:rPr>
              <a:t>   A čím sa živia?</a:t>
            </a:r>
            <a:endParaRPr lang="sk-SK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9334" t="21484" r="34114" b="58008"/>
          <a:stretch>
            <a:fillRect/>
          </a:stretch>
        </p:blipFill>
        <p:spPr bwMode="auto">
          <a:xfrm>
            <a:off x="755576" y="1340768"/>
            <a:ext cx="7632848" cy="19322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sk-SK" dirty="0"/>
          </a:p>
          <a:p>
            <a:pPr marL="0" indent="0" algn="ctr">
              <a:buNone/>
            </a:pPr>
            <a:r>
              <a:rPr lang="sk-SK" sz="4800" b="1" dirty="0" smtClean="0"/>
              <a:t>Výborne...</a:t>
            </a:r>
          </a:p>
          <a:p>
            <a:pPr marL="0" indent="0" algn="ctr">
              <a:buNone/>
            </a:pPr>
            <a:r>
              <a:rPr lang="sk-SK" sz="4800" b="1" dirty="0" smtClean="0"/>
              <a:t>opäť sme sa naučili niečo nové</a:t>
            </a:r>
            <a:endParaRPr lang="sk-SK" sz="4800" b="1" dirty="0"/>
          </a:p>
        </p:txBody>
      </p:sp>
      <p:pic>
        <p:nvPicPr>
          <p:cNvPr id="4" name="Picture 2" descr="SÃºvisiaci obrÃ¡zok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1484784"/>
            <a:ext cx="3624833" cy="28862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703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i="1" dirty="0" smtClean="0"/>
              <a:t>Čím sa živí?</a:t>
            </a:r>
            <a:endParaRPr lang="sk-SK" b="1" i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88840"/>
            <a:ext cx="8435280" cy="4137324"/>
          </a:xfrm>
        </p:spPr>
        <p:txBody>
          <a:bodyPr>
            <a:normAutofit/>
          </a:bodyPr>
          <a:lstStyle/>
          <a:p>
            <a:r>
              <a:rPr lang="sk-SK" sz="4800" b="1" dirty="0" smtClean="0"/>
              <a:t>Zajac                                 tráva,</a:t>
            </a:r>
          </a:p>
          <a:p>
            <a:r>
              <a:rPr lang="sk-SK" sz="4800" b="1" dirty="0"/>
              <a:t> </a:t>
            </a:r>
            <a:r>
              <a:rPr lang="sk-SK" sz="4800" b="1" dirty="0" smtClean="0"/>
              <a:t>                                          listy,</a:t>
            </a:r>
          </a:p>
          <a:p>
            <a:r>
              <a:rPr lang="sk-SK" sz="4800" b="1" dirty="0"/>
              <a:t> </a:t>
            </a:r>
            <a:r>
              <a:rPr lang="sk-SK" sz="4800" b="1" dirty="0" smtClean="0"/>
              <a:t>                                         semená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9334" t="21484" r="77752" b="58008"/>
          <a:stretch>
            <a:fillRect/>
          </a:stretch>
        </p:blipFill>
        <p:spPr bwMode="auto">
          <a:xfrm>
            <a:off x="395536" y="2766798"/>
            <a:ext cx="2560338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12079" t="22461" r="74195" b="21875"/>
          <a:stretch>
            <a:fillRect/>
          </a:stretch>
        </p:blipFill>
        <p:spPr bwMode="auto">
          <a:xfrm>
            <a:off x="3360319" y="425880"/>
            <a:ext cx="3240360" cy="61288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Ovál 5"/>
          <p:cNvSpPr/>
          <p:nvPr/>
        </p:nvSpPr>
        <p:spPr>
          <a:xfrm>
            <a:off x="3667822" y="1700807"/>
            <a:ext cx="1312677" cy="12961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B050"/>
              </a:solidFill>
            </a:endParaRPr>
          </a:p>
        </p:txBody>
      </p:sp>
      <p:sp>
        <p:nvSpPr>
          <p:cNvPr id="7" name="Ovál 6"/>
          <p:cNvSpPr/>
          <p:nvPr/>
        </p:nvSpPr>
        <p:spPr>
          <a:xfrm>
            <a:off x="5027368" y="1842285"/>
            <a:ext cx="1306510" cy="12354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B050"/>
              </a:solidFill>
            </a:endParaRPr>
          </a:p>
        </p:txBody>
      </p:sp>
      <p:sp>
        <p:nvSpPr>
          <p:cNvPr id="8" name="Ovál 7"/>
          <p:cNvSpPr/>
          <p:nvPr/>
        </p:nvSpPr>
        <p:spPr>
          <a:xfrm>
            <a:off x="4980499" y="476673"/>
            <a:ext cx="1400248" cy="13568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54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i="1" dirty="0"/>
              <a:t>Čím sa živí?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844824"/>
            <a:ext cx="8496944" cy="4525963"/>
          </a:xfrm>
        </p:spPr>
        <p:txBody>
          <a:bodyPr>
            <a:normAutofit/>
          </a:bodyPr>
          <a:lstStyle/>
          <a:p>
            <a:r>
              <a:rPr lang="sk-SK" sz="4800" b="1" dirty="0" smtClean="0"/>
              <a:t>Pavúk</a:t>
            </a:r>
          </a:p>
          <a:p>
            <a:r>
              <a:rPr lang="sk-SK" sz="4800" b="1" dirty="0"/>
              <a:t> </a:t>
            </a:r>
            <a:r>
              <a:rPr lang="sk-SK" sz="4800" b="1" dirty="0" smtClean="0"/>
              <a:t>                                       </a:t>
            </a:r>
          </a:p>
          <a:p>
            <a:endParaRPr lang="sk-SK" sz="4800" b="1" dirty="0"/>
          </a:p>
          <a:p>
            <a:r>
              <a:rPr lang="sk-SK" sz="4800" b="1" dirty="0" smtClean="0"/>
              <a:t>                                         hmyz.</a:t>
            </a:r>
            <a:endParaRPr lang="sk-SK" sz="48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2709" t="21484" r="63916" b="58008"/>
          <a:stretch>
            <a:fillRect/>
          </a:stretch>
        </p:blipFill>
        <p:spPr bwMode="auto">
          <a:xfrm>
            <a:off x="467544" y="2852936"/>
            <a:ext cx="2568910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12079" t="22461" r="74195" b="21875"/>
          <a:stretch>
            <a:fillRect/>
          </a:stretch>
        </p:blipFill>
        <p:spPr bwMode="auto">
          <a:xfrm>
            <a:off x="3491880" y="548680"/>
            <a:ext cx="2643206" cy="60265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Ovál 5"/>
          <p:cNvSpPr/>
          <p:nvPr/>
        </p:nvSpPr>
        <p:spPr>
          <a:xfrm>
            <a:off x="3563888" y="5229200"/>
            <a:ext cx="1312677" cy="12961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05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i="1" dirty="0"/>
              <a:t>Čím sa živí?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40"/>
          </a:xfrm>
        </p:spPr>
        <p:txBody>
          <a:bodyPr>
            <a:normAutofit lnSpcReduction="10000"/>
          </a:bodyPr>
          <a:lstStyle/>
          <a:p>
            <a:r>
              <a:rPr lang="sk-SK" sz="4800" b="1" dirty="0" smtClean="0"/>
              <a:t>Líška                             </a:t>
            </a:r>
            <a:r>
              <a:rPr lang="sk-SK" sz="4800" b="1" dirty="0" err="1" smtClean="0"/>
              <a:t>dobné</a:t>
            </a:r>
            <a:endParaRPr lang="sk-SK" sz="4800" b="1" dirty="0" smtClean="0"/>
          </a:p>
          <a:p>
            <a:r>
              <a:rPr lang="sk-SK" sz="4800" b="1" dirty="0"/>
              <a:t> </a:t>
            </a:r>
            <a:r>
              <a:rPr lang="sk-SK" sz="4800" b="1" dirty="0" smtClean="0"/>
              <a:t>                                     živočíchy,</a:t>
            </a:r>
          </a:p>
          <a:p>
            <a:r>
              <a:rPr lang="sk-SK" sz="4800" b="1" dirty="0"/>
              <a:t> </a:t>
            </a:r>
            <a:r>
              <a:rPr lang="sk-SK" sz="4800" b="1" dirty="0" smtClean="0"/>
              <a:t>                                     zajac,</a:t>
            </a:r>
          </a:p>
          <a:p>
            <a:pPr marL="0" indent="0">
              <a:buNone/>
            </a:pPr>
            <a:r>
              <a:rPr lang="sk-SK" sz="4800" b="1" dirty="0" smtClean="0"/>
              <a:t>                                         mäso,</a:t>
            </a:r>
          </a:p>
          <a:p>
            <a:pPr marL="0" indent="0">
              <a:buNone/>
            </a:pPr>
            <a:r>
              <a:rPr lang="sk-SK" sz="4800" b="1" dirty="0" smtClean="0"/>
              <a:t>                                         kosti.</a:t>
            </a:r>
            <a:endParaRPr lang="sk-SK" sz="48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36545" t="22304" r="45468" b="57188"/>
          <a:stretch>
            <a:fillRect/>
          </a:stretch>
        </p:blipFill>
        <p:spPr bwMode="auto">
          <a:xfrm>
            <a:off x="360102" y="2636912"/>
            <a:ext cx="2786082" cy="178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12079" t="22461" r="74195" b="21875"/>
          <a:stretch>
            <a:fillRect/>
          </a:stretch>
        </p:blipFill>
        <p:spPr bwMode="auto">
          <a:xfrm>
            <a:off x="3355823" y="516632"/>
            <a:ext cx="2643206" cy="60265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Ovál 5"/>
          <p:cNvSpPr/>
          <p:nvPr/>
        </p:nvSpPr>
        <p:spPr>
          <a:xfrm>
            <a:off x="4529271" y="4177960"/>
            <a:ext cx="1312677" cy="12961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B050"/>
              </a:solidFill>
            </a:endParaRPr>
          </a:p>
        </p:txBody>
      </p:sp>
      <p:sp>
        <p:nvSpPr>
          <p:cNvPr id="7" name="Ovál 6"/>
          <p:cNvSpPr/>
          <p:nvPr/>
        </p:nvSpPr>
        <p:spPr>
          <a:xfrm>
            <a:off x="3459707" y="2881814"/>
            <a:ext cx="1312677" cy="12961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B050"/>
              </a:solidFill>
            </a:endParaRPr>
          </a:p>
        </p:txBody>
      </p:sp>
      <p:sp>
        <p:nvSpPr>
          <p:cNvPr id="8" name="Ovál 7"/>
          <p:cNvSpPr/>
          <p:nvPr/>
        </p:nvSpPr>
        <p:spPr>
          <a:xfrm>
            <a:off x="4572000" y="2881814"/>
            <a:ext cx="1312677" cy="12961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B050"/>
              </a:solidFill>
            </a:endParaRPr>
          </a:p>
        </p:txBody>
      </p:sp>
      <p:sp>
        <p:nvSpPr>
          <p:cNvPr id="9" name="Ovál 8"/>
          <p:cNvSpPr/>
          <p:nvPr/>
        </p:nvSpPr>
        <p:spPr>
          <a:xfrm>
            <a:off x="3411516" y="692696"/>
            <a:ext cx="1312677" cy="12961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26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i="1" dirty="0"/>
              <a:t>Čím sa živí?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/>
          </a:bodyPr>
          <a:lstStyle/>
          <a:p>
            <a:r>
              <a:rPr lang="sk-SK" sz="4800" b="1" dirty="0" smtClean="0"/>
              <a:t>Veverica                        semená,</a:t>
            </a:r>
          </a:p>
          <a:p>
            <a:pPr marL="0" indent="0">
              <a:buNone/>
            </a:pPr>
            <a:r>
              <a:rPr lang="sk-SK" sz="4800" b="1" dirty="0"/>
              <a:t> </a:t>
            </a:r>
            <a:r>
              <a:rPr lang="sk-SK" sz="4800" b="1" dirty="0" smtClean="0"/>
              <a:t>                                         huby,</a:t>
            </a:r>
          </a:p>
          <a:p>
            <a:pPr marL="0" indent="0">
              <a:buNone/>
            </a:pPr>
            <a:r>
              <a:rPr lang="sk-SK" sz="4800" b="1" dirty="0"/>
              <a:t> </a:t>
            </a:r>
            <a:r>
              <a:rPr lang="sk-SK" sz="4800" b="1" dirty="0" smtClean="0"/>
              <a:t>                                         semená</a:t>
            </a:r>
          </a:p>
          <a:p>
            <a:pPr marL="0" indent="0">
              <a:buNone/>
            </a:pPr>
            <a:r>
              <a:rPr lang="sk-SK" sz="4800" b="1" dirty="0"/>
              <a:t> </a:t>
            </a:r>
            <a:r>
              <a:rPr lang="sk-SK" sz="4800" b="1" dirty="0" smtClean="0"/>
              <a:t>                                         šišiek.</a:t>
            </a:r>
            <a:endParaRPr lang="sk-SK" sz="48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54532" t="22304" r="34114" b="58008"/>
          <a:stretch>
            <a:fillRect/>
          </a:stretch>
        </p:blipFill>
        <p:spPr bwMode="auto">
          <a:xfrm>
            <a:off x="611560" y="2708920"/>
            <a:ext cx="2357454" cy="2298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12079" t="22461" r="74195" b="21875"/>
          <a:stretch>
            <a:fillRect/>
          </a:stretch>
        </p:blipFill>
        <p:spPr bwMode="auto">
          <a:xfrm>
            <a:off x="3440795" y="476672"/>
            <a:ext cx="2643206" cy="60265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Ovál 5"/>
          <p:cNvSpPr/>
          <p:nvPr/>
        </p:nvSpPr>
        <p:spPr>
          <a:xfrm>
            <a:off x="3563916" y="1772816"/>
            <a:ext cx="1312677" cy="12961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B050"/>
              </a:solidFill>
            </a:endParaRPr>
          </a:p>
        </p:txBody>
      </p:sp>
      <p:sp>
        <p:nvSpPr>
          <p:cNvPr id="7" name="Ovál 6"/>
          <p:cNvSpPr/>
          <p:nvPr/>
        </p:nvSpPr>
        <p:spPr>
          <a:xfrm>
            <a:off x="4724193" y="5189007"/>
            <a:ext cx="1312677" cy="12961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B050"/>
              </a:solidFill>
            </a:endParaRPr>
          </a:p>
        </p:txBody>
      </p:sp>
      <p:sp>
        <p:nvSpPr>
          <p:cNvPr id="8" name="Ovál 7"/>
          <p:cNvSpPr/>
          <p:nvPr/>
        </p:nvSpPr>
        <p:spPr>
          <a:xfrm>
            <a:off x="3563916" y="4005064"/>
            <a:ext cx="1312677" cy="12961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89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5050904" cy="1143000"/>
          </a:xfrm>
        </p:spPr>
        <p:txBody>
          <a:bodyPr/>
          <a:lstStyle/>
          <a:p>
            <a:pPr algn="l"/>
            <a:r>
              <a:rPr lang="sk-SK" b="1" dirty="0" smtClean="0"/>
              <a:t>Veselá rozprávka...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4400" i="1" dirty="0">
                <a:solidFill>
                  <a:srgbClr val="0070C0"/>
                </a:solidFill>
                <a:latin typeface="Century Schoolbook" pitchFamily="18" charset="0"/>
                <a:cs typeface="Arial"/>
              </a:rPr>
              <a:t>Bol raz </a:t>
            </a:r>
            <a:r>
              <a:rPr lang="sk-SK" sz="4400" i="1" dirty="0" smtClean="0">
                <a:solidFill>
                  <a:srgbClr val="0070C0"/>
                </a:solidFill>
                <a:latin typeface="Century Schoolbook" pitchFamily="18" charset="0"/>
                <a:cs typeface="Arial"/>
              </a:rPr>
              <a:t>jedna </a:t>
            </a:r>
            <a:r>
              <a:rPr lang="sk-SK" sz="4400" i="1" dirty="0" smtClean="0">
                <a:solidFill>
                  <a:srgbClr val="C00000"/>
                </a:solidFill>
                <a:latin typeface="Century Schoolbook" pitchFamily="18" charset="0"/>
                <a:cs typeface="Arial"/>
              </a:rPr>
              <a:t>líška</a:t>
            </a:r>
            <a:r>
              <a:rPr lang="sk-SK" sz="4400" i="1" dirty="0" smtClean="0">
                <a:solidFill>
                  <a:srgbClr val="0070C0"/>
                </a:solidFill>
                <a:latin typeface="Century Schoolbook" pitchFamily="18" charset="0"/>
                <a:cs typeface="Arial"/>
              </a:rPr>
              <a:t> </a:t>
            </a:r>
            <a:r>
              <a:rPr lang="sk-SK" sz="4400" i="1" dirty="0">
                <a:solidFill>
                  <a:srgbClr val="0070C0"/>
                </a:solidFill>
                <a:latin typeface="Century Schoolbook" pitchFamily="18" charset="0"/>
                <a:cs typeface="Arial"/>
              </a:rPr>
              <a:t>a </a:t>
            </a:r>
            <a:r>
              <a:rPr lang="sk-SK" sz="4400" i="1" dirty="0" smtClean="0">
                <a:solidFill>
                  <a:srgbClr val="0070C0"/>
                </a:solidFill>
                <a:latin typeface="Century Schoolbook" pitchFamily="18" charset="0"/>
                <a:cs typeface="Arial"/>
              </a:rPr>
              <a:t>chrúmala </a:t>
            </a:r>
            <a:r>
              <a:rPr lang="sk-SK" sz="4400" i="1" dirty="0">
                <a:solidFill>
                  <a:srgbClr val="00CC00"/>
                </a:solidFill>
                <a:latin typeface="Century Schoolbook" pitchFamily="18" charset="0"/>
                <a:cs typeface="Arial"/>
              </a:rPr>
              <a:t>kapustičku</a:t>
            </a:r>
            <a:r>
              <a:rPr lang="sk-SK" sz="4400" i="1" dirty="0">
                <a:solidFill>
                  <a:srgbClr val="0070C0"/>
                </a:solidFill>
                <a:latin typeface="Century Schoolbook" pitchFamily="18" charset="0"/>
                <a:cs typeface="Arial"/>
              </a:rPr>
              <a:t>. </a:t>
            </a:r>
            <a:r>
              <a:rPr lang="sk-SK" sz="4400" i="1" dirty="0" smtClean="0">
                <a:solidFill>
                  <a:srgbClr val="C00000"/>
                </a:solidFill>
                <a:latin typeface="Century Schoolbook" pitchFamily="18" charset="0"/>
                <a:cs typeface="Arial"/>
              </a:rPr>
              <a:t>Pavúk</a:t>
            </a:r>
            <a:r>
              <a:rPr lang="sk-SK" sz="4400" i="1" dirty="0" smtClean="0">
                <a:solidFill>
                  <a:srgbClr val="0070C0"/>
                </a:solidFill>
                <a:latin typeface="Century Schoolbook" pitchFamily="18" charset="0"/>
                <a:cs typeface="Arial"/>
              </a:rPr>
              <a:t> </a:t>
            </a:r>
            <a:r>
              <a:rPr lang="sk-SK" sz="4400" i="1" dirty="0">
                <a:solidFill>
                  <a:srgbClr val="0070C0"/>
                </a:solidFill>
                <a:latin typeface="Century Schoolbook" pitchFamily="18" charset="0"/>
                <a:cs typeface="Arial"/>
              </a:rPr>
              <a:t>si </a:t>
            </a:r>
            <a:r>
              <a:rPr lang="sk-SK" sz="4400" i="1" dirty="0" smtClean="0">
                <a:solidFill>
                  <a:srgbClr val="0070C0"/>
                </a:solidFill>
                <a:latin typeface="Century Schoolbook" pitchFamily="18" charset="0"/>
                <a:cs typeface="Arial"/>
              </a:rPr>
              <a:t>pochutnával na </a:t>
            </a:r>
            <a:r>
              <a:rPr lang="sk-SK" sz="4400" i="1" dirty="0" smtClean="0">
                <a:solidFill>
                  <a:srgbClr val="00CC00"/>
                </a:solidFill>
                <a:latin typeface="Century Schoolbook" pitchFamily="18" charset="0"/>
                <a:cs typeface="Arial"/>
              </a:rPr>
              <a:t>kosti</a:t>
            </a:r>
            <a:r>
              <a:rPr lang="sk-SK" sz="4400" i="1" dirty="0" smtClean="0">
                <a:solidFill>
                  <a:srgbClr val="0070C0"/>
                </a:solidFill>
                <a:latin typeface="Century Schoolbook" pitchFamily="18" charset="0"/>
                <a:cs typeface="Arial"/>
              </a:rPr>
              <a:t>. </a:t>
            </a:r>
            <a:r>
              <a:rPr lang="sk-SK" sz="4400" i="1" dirty="0" smtClean="0">
                <a:solidFill>
                  <a:srgbClr val="C00000"/>
                </a:solidFill>
                <a:latin typeface="Century Schoolbook" pitchFamily="18" charset="0"/>
                <a:cs typeface="Arial"/>
              </a:rPr>
              <a:t>Zajac</a:t>
            </a:r>
            <a:r>
              <a:rPr lang="sk-SK" sz="4400" i="1" dirty="0" smtClean="0">
                <a:solidFill>
                  <a:srgbClr val="0070C0"/>
                </a:solidFill>
                <a:latin typeface="Century Schoolbook" pitchFamily="18" charset="0"/>
                <a:cs typeface="Arial"/>
              </a:rPr>
              <a:t> </a:t>
            </a:r>
            <a:r>
              <a:rPr lang="sk-SK" sz="4400" i="1" dirty="0">
                <a:solidFill>
                  <a:srgbClr val="0070C0"/>
                </a:solidFill>
                <a:latin typeface="Century Schoolbook" pitchFamily="18" charset="0"/>
                <a:cs typeface="Arial"/>
              </a:rPr>
              <a:t>si do siete ulovil chutnú </a:t>
            </a:r>
            <a:r>
              <a:rPr lang="sk-SK" sz="4400" i="1" dirty="0">
                <a:solidFill>
                  <a:srgbClr val="00CC00"/>
                </a:solidFill>
                <a:latin typeface="Century Schoolbook" pitchFamily="18" charset="0"/>
                <a:cs typeface="Arial"/>
              </a:rPr>
              <a:t>mušku</a:t>
            </a:r>
            <a:r>
              <a:rPr lang="sk-SK" sz="4400" i="1" dirty="0">
                <a:solidFill>
                  <a:srgbClr val="0070C0"/>
                </a:solidFill>
                <a:latin typeface="Century Schoolbook" pitchFamily="18" charset="0"/>
                <a:cs typeface="Arial"/>
              </a:rPr>
              <a:t>. </a:t>
            </a:r>
            <a:r>
              <a:rPr lang="sk-SK" sz="4400" i="1" dirty="0">
                <a:solidFill>
                  <a:srgbClr val="C00000"/>
                </a:solidFill>
                <a:latin typeface="Century Schoolbook" pitchFamily="18" charset="0"/>
                <a:cs typeface="Arial"/>
              </a:rPr>
              <a:t>Líška</a:t>
            </a:r>
            <a:r>
              <a:rPr lang="sk-SK" sz="4400" i="1" dirty="0">
                <a:solidFill>
                  <a:srgbClr val="0070C0"/>
                </a:solidFill>
                <a:latin typeface="Century Schoolbook" pitchFamily="18" charset="0"/>
                <a:cs typeface="Arial"/>
              </a:rPr>
              <a:t> našla </a:t>
            </a:r>
            <a:r>
              <a:rPr lang="sk-SK" sz="4400" i="1" dirty="0" smtClean="0">
                <a:solidFill>
                  <a:srgbClr val="00CC00"/>
                </a:solidFill>
                <a:latin typeface="Century Schoolbook" pitchFamily="18" charset="0"/>
                <a:cs typeface="Arial"/>
              </a:rPr>
              <a:t>oriešky</a:t>
            </a:r>
            <a:r>
              <a:rPr lang="sk-SK" sz="4400" i="1" dirty="0" smtClean="0">
                <a:solidFill>
                  <a:srgbClr val="0070C0"/>
                </a:solidFill>
                <a:latin typeface="Century Schoolbook" pitchFamily="18" charset="0"/>
                <a:cs typeface="Arial"/>
              </a:rPr>
              <a:t>. </a:t>
            </a:r>
            <a:endParaRPr lang="sk-SK" sz="4400" i="1" dirty="0">
              <a:solidFill>
                <a:srgbClr val="0070C0"/>
              </a:solidFill>
              <a:latin typeface="Century Schoolbook" pitchFamily="18" charset="0"/>
              <a:cs typeface="Arial"/>
            </a:endParaRPr>
          </a:p>
          <a:p>
            <a:r>
              <a:rPr lang="sk-SK" sz="4000" b="1" i="1" u="sng" dirty="0" smtClean="0"/>
              <a:t>Uprav text tak, aby bol pravdivý...</a:t>
            </a:r>
            <a:endParaRPr lang="sk-SK" sz="4000" b="1" i="1" u="sng" dirty="0"/>
          </a:p>
        </p:txBody>
      </p:sp>
    </p:spTree>
    <p:extLst>
      <p:ext uri="{BB962C8B-B14F-4D97-AF65-F5344CB8AC3E}">
        <p14:creationId xmlns:p14="http://schemas.microsoft.com/office/powerpoint/2010/main" val="53156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5688632" cy="1143000"/>
          </a:xfrm>
        </p:spPr>
        <p:txBody>
          <a:bodyPr>
            <a:normAutofit fontScale="90000"/>
          </a:bodyPr>
          <a:lstStyle/>
          <a:p>
            <a:r>
              <a:rPr lang="sk-SK" b="1" dirty="0" smtClean="0"/>
              <a:t>Ako živočíchy získavajú </a:t>
            </a:r>
            <a:br>
              <a:rPr lang="sk-SK" b="1" dirty="0" smtClean="0"/>
            </a:br>
            <a:r>
              <a:rPr lang="sk-SK" b="1" dirty="0" smtClean="0"/>
              <a:t>potravu?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/>
          </a:bodyPr>
          <a:lstStyle/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sk-SK" sz="3600" i="1" dirty="0" smtClean="0">
              <a:solidFill>
                <a:srgbClr val="000000"/>
              </a:solidFill>
              <a:latin typeface="Century Schoolbook" pitchFamily="18" charset="0"/>
              <a:cs typeface="Arial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Jedným </a:t>
            </a:r>
            <a:r>
              <a:rPr lang="sk-SK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 spôsobov, ako môžu živočíchy získať potravu, je lov iných živočíchov.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Živočíchy, ktoré sa živia lovením, 	nazývame </a:t>
            </a:r>
            <a:r>
              <a:rPr lang="sk-SK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dravce</a:t>
            </a:r>
            <a:r>
              <a:rPr lang="sk-SK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sk-SK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8550" t="39062" r="7760" b="24805"/>
          <a:stretch>
            <a:fillRect/>
          </a:stretch>
        </p:blipFill>
        <p:spPr bwMode="auto">
          <a:xfrm>
            <a:off x="1043607" y="1772816"/>
            <a:ext cx="7049403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8877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36504"/>
          </a:xfrm>
        </p:spPr>
        <p:txBody>
          <a:bodyPr/>
          <a:lstStyle/>
          <a:p>
            <a:pPr marL="0" indent="0">
              <a:buNone/>
            </a:pPr>
            <a:r>
              <a:rPr lang="sk-SK" sz="2800" b="1" i="1" dirty="0">
                <a:latin typeface="Century Schoolbook" pitchFamily="18" charset="0"/>
              </a:rPr>
              <a:t>Ako dravce lovia potravu - </a:t>
            </a:r>
            <a:r>
              <a:rPr lang="sk-SK" sz="2800" b="1" i="1" u="sng" dirty="0">
                <a:solidFill>
                  <a:srgbClr val="C00000"/>
                </a:solidFill>
                <a:latin typeface="Century Schoolbook" pitchFamily="18" charset="0"/>
              </a:rPr>
              <a:t>korisť</a:t>
            </a:r>
            <a:r>
              <a:rPr lang="sk-SK" sz="2800" b="1" i="1" dirty="0">
                <a:latin typeface="Century Schoolbook" pitchFamily="18" charset="0"/>
              </a:rPr>
              <a:t>? Ktorý živočích je dravec a ktorý korisť</a:t>
            </a:r>
            <a:r>
              <a:rPr lang="sk-SK" sz="2800" b="1" i="1" dirty="0" smtClean="0">
                <a:latin typeface="Century Schoolbook" pitchFamily="18" charset="0"/>
              </a:rPr>
              <a:t>?</a:t>
            </a:r>
          </a:p>
          <a:p>
            <a:pPr marL="0" indent="0">
              <a:buNone/>
            </a:pPr>
            <a:endParaRPr lang="sk-SK" b="1" i="1" dirty="0">
              <a:latin typeface="Century Schoolbook" pitchFamily="18" charset="0"/>
            </a:endParaRPr>
          </a:p>
          <a:p>
            <a:pPr marL="0" indent="0">
              <a:buNone/>
            </a:pPr>
            <a:endParaRPr lang="sk-SK" b="1" i="1" dirty="0" smtClean="0">
              <a:latin typeface="Century Schoolbook" pitchFamily="18" charset="0"/>
            </a:endParaRPr>
          </a:p>
          <a:p>
            <a:pPr marL="0" indent="0">
              <a:buNone/>
            </a:pPr>
            <a:endParaRPr lang="sk-SK" b="1" i="1" dirty="0" smtClean="0">
              <a:latin typeface="Century Schoolbook" pitchFamily="18" charset="0"/>
            </a:endParaRPr>
          </a:p>
          <a:p>
            <a:pPr marL="0" indent="0">
              <a:buNone/>
            </a:pPr>
            <a:endParaRPr lang="sk-SK" b="1" i="1" dirty="0" smtClean="0">
              <a:latin typeface="Century Schoolbook" pitchFamily="18" charset="0"/>
            </a:endParaRPr>
          </a:p>
          <a:p>
            <a:r>
              <a:rPr lang="sk-SK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sk-SK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Dravec</a:t>
            </a:r>
            <a:r>
              <a:rPr lang="sk-SK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líška, orol, sokol.</a:t>
            </a:r>
          </a:p>
          <a:p>
            <a:r>
              <a:rPr lang="sk-SK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sk-SK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Korisť</a:t>
            </a:r>
            <a:r>
              <a:rPr lang="sk-SK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kačka, škrečok, zajac,... </a:t>
            </a:r>
          </a:p>
          <a:p>
            <a:pPr marL="0" indent="0">
              <a:buNone/>
            </a:pPr>
            <a:endParaRPr lang="sk-SK" b="1" i="1" dirty="0">
              <a:latin typeface="Century Schoolbook" pitchFamily="18" charset="0"/>
            </a:endParaRP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8550" t="39062" r="7760" b="24805"/>
          <a:stretch>
            <a:fillRect/>
          </a:stretch>
        </p:blipFill>
        <p:spPr bwMode="auto">
          <a:xfrm>
            <a:off x="951399" y="2780928"/>
            <a:ext cx="7269697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0975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85</TotalTime>
  <Words>303</Words>
  <Application>Microsoft Office PowerPoint</Application>
  <PresentationFormat>Prezentácia na obrazovke (4:3)</PresentationFormat>
  <Paragraphs>68</Paragraphs>
  <Slides>20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1" baseType="lpstr">
      <vt:lpstr>Motív Office</vt:lpstr>
      <vt:lpstr>PVO</vt:lpstr>
      <vt:lpstr>zajac      pavúk     líška     veverica     A čím sa živia?</vt:lpstr>
      <vt:lpstr>Čím sa živí?</vt:lpstr>
      <vt:lpstr>Čím sa živí?</vt:lpstr>
      <vt:lpstr>Čím sa živí?</vt:lpstr>
      <vt:lpstr>Čím sa živí?</vt:lpstr>
      <vt:lpstr>Veselá rozprávka...</vt:lpstr>
      <vt:lpstr>Ako živočíchy získavajú  potravu?</vt:lpstr>
      <vt:lpstr>Prezentácia programu PowerPoint</vt:lpstr>
      <vt:lpstr>Prezentácia programu PowerPoint</vt:lpstr>
      <vt:lpstr>DELENIE ŽIVOČÍCHOV PODĽA POTRAVY. </vt:lpstr>
      <vt:lpstr>MÄSOŽRAVCE</vt:lpstr>
      <vt:lpstr>BYLINOŽRAVCE</vt:lpstr>
      <vt:lpstr>BYLINOŽRAVCE  - semenami</vt:lpstr>
      <vt:lpstr>HMYZOŽRAVCE</vt:lpstr>
      <vt:lpstr>VŠEŽRAVCE</vt:lpstr>
      <vt:lpstr>DRAVEC A KORISŤ</vt:lpstr>
      <vt:lpstr>Maskovanie živočíchov</vt:lpstr>
      <vt:lpstr>Prečítaj si rozprávku...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lenovo_ntb</dc:creator>
  <cp:lastModifiedBy>Lenovo</cp:lastModifiedBy>
  <cp:revision>10</cp:revision>
  <dcterms:created xsi:type="dcterms:W3CDTF">2010-04-04T21:09:51Z</dcterms:created>
  <dcterms:modified xsi:type="dcterms:W3CDTF">2020-04-19T18:00:59Z</dcterms:modified>
</cp:coreProperties>
</file>