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6" r:id="rId3"/>
    <p:sldId id="278" r:id="rId4"/>
    <p:sldId id="279" r:id="rId5"/>
    <p:sldId id="267" r:id="rId6"/>
    <p:sldId id="269" r:id="rId7"/>
    <p:sldId id="271" r:id="rId8"/>
    <p:sldId id="272" r:id="rId9"/>
    <p:sldId id="273" r:id="rId10"/>
    <p:sldId id="274" r:id="rId11"/>
    <p:sldId id="281" r:id="rId12"/>
    <p:sldId id="275" r:id="rId13"/>
    <p:sldId id="280" r:id="rId14"/>
    <p:sldId id="276" r:id="rId15"/>
    <p:sldId id="277" r:id="rId16"/>
    <p:sldId id="282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51" d="100"/>
          <a:sy n="51" d="100"/>
        </p:scale>
        <p:origin x="-1020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/>
              <a:t>Kliknite sem a upravte štýl predlohy podnadpisov.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/>
              <a:t>Kliknite sem a upravte štýly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s jedným odstrihnutým a zaobleným roho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uhlý trojuho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/>
              <a:t>Ak chcete pridať obrázok, kliknite na ikonu</a:t>
            </a:r>
            <a:endParaRPr kumimoji="0" lang="en-US" dirty="0"/>
          </a:p>
        </p:txBody>
      </p:sp>
      <p:sp>
        <p:nvSpPr>
          <p:cNvPr id="10" name="Voľná form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ľná form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ľná form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k-SK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/>
              <a:t>Kliknite sem a upravte štýly predlohy textu.</a:t>
            </a:r>
          </a:p>
          <a:p>
            <a:pPr lvl="1" eaLnBrk="1" latinLnBrk="0" hangingPunct="1"/>
            <a:r>
              <a:rPr kumimoji="0" lang="sk-SK"/>
              <a:t>Druhá úroveň</a:t>
            </a:r>
          </a:p>
          <a:p>
            <a:pPr lvl="2" eaLnBrk="1" latinLnBrk="0" hangingPunct="1"/>
            <a:r>
              <a:rPr kumimoji="0" lang="sk-SK"/>
              <a:t>Tretia úroveň</a:t>
            </a:r>
          </a:p>
          <a:p>
            <a:pPr lvl="3" eaLnBrk="1" latinLnBrk="0" hangingPunct="1"/>
            <a:r>
              <a:rPr kumimoji="0" lang="sk-SK"/>
              <a:t>Štvrtá úroveň</a:t>
            </a:r>
          </a:p>
          <a:p>
            <a:pPr lvl="4" eaLnBrk="1" latinLnBrk="0" hangingPunct="1"/>
            <a:r>
              <a:rPr kumimoji="0" lang="sk-SK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4/17/2020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ľná form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ľná form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/>
              <a:t>EKONOMICKÝ ŽIVOT </a:t>
            </a:r>
            <a:br>
              <a:rPr lang="sk-SK" dirty="0"/>
            </a:br>
            <a:r>
              <a:rPr lang="sk-SK" dirty="0"/>
              <a:t>V SPOLOČNOSTI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008776"/>
          </a:xfrm>
        </p:spPr>
        <p:txBody>
          <a:bodyPr>
            <a:normAutofit/>
          </a:bodyPr>
          <a:lstStyle/>
          <a:p>
            <a:pPr algn="ctr"/>
            <a:endParaRPr lang="sk-SK" dirty="0"/>
          </a:p>
          <a:p>
            <a:pPr algn="ctr"/>
            <a:r>
              <a:rPr lang="sk-SK" b="1" dirty="0"/>
              <a:t>PENIAZE A FINANČNÉ INŠTITÚCIE V TRHOVEJ EKONOMIKE</a:t>
            </a:r>
          </a:p>
          <a:p>
            <a:pPr algn="ctr"/>
            <a:endParaRPr lang="sk-SK" b="1" dirty="0"/>
          </a:p>
          <a:p>
            <a:pPr algn="ctr"/>
            <a:r>
              <a:rPr lang="sk-SK" b="1" dirty="0"/>
              <a:t>12. PENIAZE A FUNKCIE PEŇAZÍ</a:t>
            </a:r>
          </a:p>
          <a:p>
            <a:pPr algn="ctr"/>
            <a:endParaRPr lang="sk-SK" b="1" dirty="0"/>
          </a:p>
          <a:p>
            <a:pPr algn="ctr"/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73214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u="sng" dirty="0"/>
              <a:t>„Skoro peniaze“ („kvázipeniaze“)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bezhotovostné peniaze</a:t>
            </a:r>
          </a:p>
          <a:p>
            <a:pPr algn="just"/>
            <a:r>
              <a:rPr lang="sk-SK" sz="3200" dirty="0"/>
              <a:t>vklady v bankách s určitou výpovednou lehotou (napr. 3 mesiace), vklady na 1 – 5 rokov (tzv. termínované vklady), vkladné knižky s výpovednou lehotou,...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34031478-4E18-4773-A55A-7C41BF5F1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329100"/>
            <a:ext cx="3276018" cy="2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07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u="sng" dirty="0"/>
              <a:t>Vývoj slovenskej meny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AE9AAC3B-5919-4E4B-8173-CB36B7473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069" y="1700808"/>
            <a:ext cx="5185861" cy="509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0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u="sng" dirty="0"/>
              <a:t>Hodnota peňazí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44824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v minulosti krytá zlatom – centrálna banka nemohla vydať do obehu väčšie množstvo peňazí, ako vlastnila zlata, lebo vymieňala bankovky za zlato (= tzv. „zlatý štandard“)</a:t>
            </a:r>
          </a:p>
          <a:p>
            <a:pPr algn="just"/>
            <a:endParaRPr lang="sk-SK" sz="3200" dirty="0"/>
          </a:p>
          <a:p>
            <a:pPr algn="just"/>
            <a:r>
              <a:rPr lang="sk-SK" sz="3200" dirty="0"/>
              <a:t>v súčasnosti krytá množstvom tovarov a služieb, ktoré sa v krajine vyrobí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86E434B-2508-47D9-A508-6C01A6AD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5096594"/>
            <a:ext cx="2097021" cy="15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9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u="sng" dirty="0"/>
              <a:t>Viete, že...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44824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slovo milionár 1x použil B. </a:t>
            </a:r>
            <a:r>
              <a:rPr lang="sk-SK" sz="3200" dirty="0" err="1"/>
              <a:t>Disraeli</a:t>
            </a:r>
            <a:r>
              <a:rPr lang="sk-SK" sz="3200" dirty="0"/>
              <a:t> v roku 1826 v románe </a:t>
            </a:r>
            <a:r>
              <a:rPr lang="sk-SK" sz="3200" dirty="0" err="1"/>
              <a:t>Vivian</a:t>
            </a:r>
            <a:r>
              <a:rPr lang="sk-SK" sz="3200" dirty="0"/>
              <a:t> </a:t>
            </a:r>
            <a:r>
              <a:rPr lang="sk-SK" sz="3200" dirty="0" err="1"/>
              <a:t>Grey</a:t>
            </a:r>
            <a:r>
              <a:rPr lang="sk-SK" sz="3200" dirty="0"/>
              <a:t>?</a:t>
            </a:r>
          </a:p>
          <a:p>
            <a:pPr algn="just"/>
            <a:r>
              <a:rPr lang="sk-SK" sz="3200" dirty="0"/>
              <a:t>Na svete je asi 9 miliónov milionárov a asi 800 miliardárov?</a:t>
            </a:r>
          </a:p>
          <a:p>
            <a:pPr algn="just"/>
            <a:r>
              <a:rPr lang="sk-SK" sz="3200" dirty="0"/>
              <a:t>80% milionárov jazdí na ojazdených autách?</a:t>
            </a:r>
          </a:p>
          <a:p>
            <a:pPr algn="just"/>
            <a:r>
              <a:rPr lang="sk-SK" sz="3200" dirty="0"/>
              <a:t>Najbohatšia žena na svete H. </a:t>
            </a:r>
            <a:r>
              <a:rPr lang="sk-SK" sz="3200" dirty="0" err="1"/>
              <a:t>Green</a:t>
            </a:r>
            <a:r>
              <a:rPr lang="sk-SK" sz="3200" dirty="0"/>
              <a:t> </a:t>
            </a:r>
            <a:r>
              <a:rPr lang="sk-SK" sz="3200" dirty="0" err="1"/>
              <a:t>Wilks</a:t>
            </a:r>
            <a:r>
              <a:rPr lang="sk-SK" sz="3200" dirty="0"/>
              <a:t> zanechala v roku 1955 v závete 90 miliónov dolárov, ktoré sa našli v plechovej škatuľke spolu s kúskami mydla?</a:t>
            </a:r>
          </a:p>
        </p:txBody>
      </p:sp>
    </p:spTree>
    <p:extLst>
      <p:ext uri="{BB962C8B-B14F-4D97-AF65-F5344CB8AC3E}">
        <p14:creationId xmlns:p14="http://schemas.microsoft.com/office/powerpoint/2010/main" val="131279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>
                <a:solidFill>
                  <a:srgbClr val="7030A0"/>
                </a:solidFill>
              </a:rPr>
              <a:t>Úlohy a námety - uč. 40/1, 2, 3.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54DAB5EE-6211-4317-A1A9-898E15F5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633662"/>
            <a:ext cx="4532314" cy="30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8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86800" cy="54726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k-SK" sz="3200" dirty="0">
                <a:solidFill>
                  <a:srgbClr val="7030A0"/>
                </a:solidFill>
              </a:rPr>
              <a:t>Úloha 4. Zamyslite sa nad výrokmi.</a:t>
            </a:r>
          </a:p>
          <a:p>
            <a:pPr marL="0" indent="0" algn="just">
              <a:buNone/>
            </a:pPr>
            <a:endParaRPr lang="sk-SK" sz="32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sk-SK" sz="3200" i="1" dirty="0">
                <a:solidFill>
                  <a:srgbClr val="7030A0"/>
                </a:solidFill>
              </a:rPr>
              <a:t>„Kto nemá peniaze je chudobný, kto nemá priateľa je chudobnejší, kto nemá srdce je najchudobnejší.“</a:t>
            </a:r>
          </a:p>
          <a:p>
            <a:pPr marL="0" indent="0" algn="just">
              <a:buNone/>
            </a:pPr>
            <a:r>
              <a:rPr lang="sk-SK" sz="3200" i="1" dirty="0">
                <a:solidFill>
                  <a:srgbClr val="7030A0"/>
                </a:solidFill>
              </a:rPr>
              <a:t>„Sú oveľa dôležitejšie veci ako peniaze. Je len potrebné mať peniaze, aby sme si ich mohli kúpiť.“</a:t>
            </a:r>
          </a:p>
          <a:p>
            <a:pPr marL="0" indent="0" algn="just">
              <a:buNone/>
            </a:pPr>
            <a:r>
              <a:rPr lang="sk-SK" sz="3200" i="1" dirty="0">
                <a:solidFill>
                  <a:srgbClr val="7030A0"/>
                </a:solidFill>
              </a:rPr>
              <a:t>„Bohatý je ten, kto má veľa. Bohatší je ten, kto veľa nepotrebuje. A najbohatší je ten, kto veľa dáva.“</a:t>
            </a:r>
          </a:p>
          <a:p>
            <a:pPr marL="0" indent="0" algn="just">
              <a:buNone/>
            </a:pPr>
            <a:r>
              <a:rPr lang="sk-SK" sz="3200" i="1" dirty="0">
                <a:solidFill>
                  <a:srgbClr val="7030A0"/>
                </a:solidFill>
              </a:rPr>
              <a:t>„Feničania vymysleli peniaze, ale prečo tak málo?“</a:t>
            </a:r>
          </a:p>
          <a:p>
            <a:pPr marL="0" indent="0" algn="just">
              <a:buNone/>
            </a:pPr>
            <a:r>
              <a:rPr lang="sk-SK" sz="3200" i="1" dirty="0">
                <a:solidFill>
                  <a:srgbClr val="7030A0"/>
                </a:solidFill>
              </a:rPr>
              <a:t>„Peniaze sú dobrý sluha, ale zlý pán.“</a:t>
            </a:r>
          </a:p>
          <a:p>
            <a:pPr marL="0" indent="0" algn="just">
              <a:buNone/>
            </a:pPr>
            <a:r>
              <a:rPr lang="sk-SK" sz="3200" i="1" dirty="0">
                <a:solidFill>
                  <a:srgbClr val="7030A0"/>
                </a:solidFill>
              </a:rPr>
              <a:t>„Cena je to, čo platíte. Hodnota je to, čo dostávate.“</a:t>
            </a: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FB8026F5-A0DB-46A9-9C1E-BADF8980E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836712"/>
            <a:ext cx="1144521" cy="13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8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86800" cy="5472608"/>
          </a:xfrm>
        </p:spPr>
        <p:txBody>
          <a:bodyPr>
            <a:normAutofit/>
          </a:bodyPr>
          <a:lstStyle/>
          <a:p>
            <a:pPr algn="just"/>
            <a:r>
              <a:rPr lang="sk-SK" sz="3200" dirty="0">
                <a:solidFill>
                  <a:srgbClr val="7030A0"/>
                </a:solidFill>
              </a:rPr>
              <a:t>Úloha 5. Pozrite si po prihlásení kapitolu Peniaze z online učebnice Viac ako peniaze a vypracujte príslušný test.</a:t>
            </a:r>
            <a:endParaRPr lang="sk-SK" sz="3200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endParaRPr lang="sk-SK" sz="3200" i="1" dirty="0">
              <a:solidFill>
                <a:srgbClr val="7030A0"/>
              </a:solidFill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xmlns="" id="{AAD0A3B7-9D3A-4DDC-A12D-A111E6092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37" y="3429000"/>
            <a:ext cx="8052325" cy="25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9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Peniaze – historické okienko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686800" cy="4824536"/>
          </a:xfrm>
        </p:spPr>
        <p:txBody>
          <a:bodyPr>
            <a:normAutofit lnSpcReduction="10000"/>
          </a:bodyPr>
          <a:lstStyle/>
          <a:p>
            <a:pPr algn="just"/>
            <a:endParaRPr lang="sk-SK" sz="3200" dirty="0"/>
          </a:p>
          <a:p>
            <a:pPr algn="just"/>
            <a:r>
              <a:rPr lang="sk-SK" sz="3200" dirty="0"/>
              <a:t>s deľbou práce vznikla výmena</a:t>
            </a:r>
          </a:p>
          <a:p>
            <a:pPr algn="just"/>
            <a:r>
              <a:rPr lang="sk-SK" sz="3200" dirty="0"/>
              <a:t>naturálna výmena = tovar za tovar</a:t>
            </a:r>
          </a:p>
          <a:p>
            <a:pPr algn="just"/>
            <a:r>
              <a:rPr lang="sk-SK" sz="3200" dirty="0"/>
              <a:t>komoditné peniaze = tovarové platidlá, napr. za jantár zo severu sa platilo vínom z juhu, v Číne boli platidlom vzácne mušle </a:t>
            </a:r>
            <a:r>
              <a:rPr lang="sk-SK" sz="3200" dirty="0" err="1"/>
              <a:t>kauri</a:t>
            </a:r>
            <a:r>
              <a:rPr lang="sk-SK" sz="3200" dirty="0"/>
              <a:t>, hodvábne šatky, ryža, v Grónsku tuleň, v Indii korenie, tkáči používali plátno, poľnohospodári merice obilia, Slovania železné hrivny,...; mnohé nevýhody</a:t>
            </a:r>
          </a:p>
        </p:txBody>
      </p:sp>
      <p:sp>
        <p:nvSpPr>
          <p:cNvPr id="4" name="Hviezda: 5-cípa 3">
            <a:extLst>
              <a:ext uri="{FF2B5EF4-FFF2-40B4-BE49-F238E27FC236}">
                <a16:creationId xmlns:a16="http://schemas.microsoft.com/office/drawing/2014/main" xmlns="" id="{EB245D31-D60D-4AF9-A36B-2701162DBB1A}"/>
              </a:ext>
            </a:extLst>
          </p:cNvPr>
          <p:cNvSpPr/>
          <p:nvPr/>
        </p:nvSpPr>
        <p:spPr>
          <a:xfrm>
            <a:off x="5336435" y="6006818"/>
            <a:ext cx="3672408" cy="839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Zaujímavosť</a:t>
            </a:r>
          </a:p>
        </p:txBody>
      </p:sp>
      <p:pic>
        <p:nvPicPr>
          <p:cNvPr id="1026" name="Picture 2" descr="SÃºvisiaci obrÃ¡zok">
            <a:extLst>
              <a:ext uri="{FF2B5EF4-FFF2-40B4-BE49-F238E27FC236}">
                <a16:creationId xmlns:a16="http://schemas.microsoft.com/office/drawing/2014/main" xmlns="" id="{C1F86EAF-F164-4478-9C83-FBB64FF5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47664"/>
            <a:ext cx="1881302" cy="16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4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0F5DDF13-B55B-46E5-BF45-3AB311E5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431" y="3207523"/>
            <a:ext cx="1269385" cy="82783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BBF127BB-D91C-410D-A569-35DC7360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289827"/>
            <a:ext cx="1103784" cy="82783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F794D8AB-BC0C-44B2-B268-029733183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3200594"/>
            <a:ext cx="996702" cy="9967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Peniaze – historické okienko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8686800" cy="5256584"/>
          </a:xfrm>
        </p:spPr>
        <p:txBody>
          <a:bodyPr>
            <a:normAutofit/>
          </a:bodyPr>
          <a:lstStyle/>
          <a:p>
            <a:pPr algn="just"/>
            <a:endParaRPr lang="sk-SK" sz="3200" dirty="0"/>
          </a:p>
          <a:p>
            <a:pPr algn="just"/>
            <a:r>
              <a:rPr lang="sk-SK" sz="3200" dirty="0"/>
              <a:t>všeobecným tovarovým platidlom sa postupne stali odvážené kúsky </a:t>
            </a:r>
            <a:r>
              <a:rPr lang="sk-SK" sz="3200" dirty="0" err="1"/>
              <a:t>lazuritu</a:t>
            </a:r>
            <a:r>
              <a:rPr lang="sk-SK" sz="3200" dirty="0"/>
              <a:t>, bronzu, zlata, striebra a ich zliatiny (</a:t>
            </a:r>
            <a:r>
              <a:rPr lang="sk-SK" sz="3200" dirty="0" err="1"/>
              <a:t>elektrum</a:t>
            </a:r>
            <a:r>
              <a:rPr lang="sk-SK" sz="3200" dirty="0"/>
              <a:t>), dobytok</a:t>
            </a:r>
          </a:p>
          <a:p>
            <a:pPr marL="0" indent="0" algn="just">
              <a:buNone/>
            </a:pPr>
            <a:endParaRPr lang="sk-SK" sz="3200" dirty="0"/>
          </a:p>
          <a:p>
            <a:pPr algn="just"/>
            <a:r>
              <a:rPr lang="sk-SK" sz="3200" dirty="0"/>
              <a:t>v 7. stor. </a:t>
            </a:r>
            <a:r>
              <a:rPr lang="sk-SK" sz="3200" dirty="0" err="1"/>
              <a:t>pr</a:t>
            </a:r>
            <a:r>
              <a:rPr lang="sk-SK" sz="3200" dirty="0"/>
              <a:t>. Kr. boli razené prvé mince v Malej Ázii (Lýdia – dnešné Turecko), odtiaľ ich prevzali Gréci, potom Rimania, celý svet</a:t>
            </a:r>
          </a:p>
        </p:txBody>
      </p:sp>
      <p:sp>
        <p:nvSpPr>
          <p:cNvPr id="4" name="Hviezda: 5-cípa 3">
            <a:extLst>
              <a:ext uri="{FF2B5EF4-FFF2-40B4-BE49-F238E27FC236}">
                <a16:creationId xmlns:a16="http://schemas.microsoft.com/office/drawing/2014/main" xmlns="" id="{EB245D31-D60D-4AF9-A36B-2701162DBB1A}"/>
              </a:ext>
            </a:extLst>
          </p:cNvPr>
          <p:cNvSpPr/>
          <p:nvPr/>
        </p:nvSpPr>
        <p:spPr>
          <a:xfrm>
            <a:off x="5121896" y="5755822"/>
            <a:ext cx="3672408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Zaujímavosť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E8710448-7C27-40B4-8D60-477D75305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304" y="5514799"/>
            <a:ext cx="2766814" cy="13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88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Peniaze – historické okienko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686800" cy="4824536"/>
          </a:xfrm>
        </p:spPr>
        <p:txBody>
          <a:bodyPr>
            <a:normAutofit/>
          </a:bodyPr>
          <a:lstStyle/>
          <a:p>
            <a:pPr algn="just"/>
            <a:endParaRPr lang="sk-SK" sz="3200" dirty="0"/>
          </a:p>
          <a:p>
            <a:pPr algn="just"/>
            <a:r>
              <a:rPr lang="sk-SK" sz="3200" dirty="0"/>
              <a:t>papierové peniaze - v Číne používali v 7. stor., v Európe sa objavili v 17. </a:t>
            </a:r>
            <a:r>
              <a:rPr lang="sk-SK" sz="3200" dirty="0" err="1"/>
              <a:t>stor</a:t>
            </a:r>
            <a:r>
              <a:rPr lang="sk-SK" sz="3200" dirty="0"/>
              <a:t>, na našom území v 18. stor. za vlády Márie Terézie</a:t>
            </a:r>
          </a:p>
          <a:p>
            <a:pPr marL="0" indent="0" algn="just">
              <a:buNone/>
            </a:pPr>
            <a:endParaRPr lang="sk-SK" sz="3200" dirty="0"/>
          </a:p>
          <a:p>
            <a:pPr algn="just"/>
            <a:r>
              <a:rPr lang="sk-SK" sz="3200" dirty="0"/>
              <a:t>mohol ich vydávať panovník ručiaci za to, že hodnota vydaných peňazí nie je vyššia, ako hodnota zlata, ktorú predstavujú</a:t>
            </a:r>
          </a:p>
        </p:txBody>
      </p:sp>
      <p:sp>
        <p:nvSpPr>
          <p:cNvPr id="4" name="Hviezda: 5-cípa 3">
            <a:extLst>
              <a:ext uri="{FF2B5EF4-FFF2-40B4-BE49-F238E27FC236}">
                <a16:creationId xmlns:a16="http://schemas.microsoft.com/office/drawing/2014/main" xmlns="" id="{EB245D31-D60D-4AF9-A36B-2701162DBB1A}"/>
              </a:ext>
            </a:extLst>
          </p:cNvPr>
          <p:cNvSpPr/>
          <p:nvPr/>
        </p:nvSpPr>
        <p:spPr>
          <a:xfrm>
            <a:off x="5121896" y="5670376"/>
            <a:ext cx="3672408" cy="864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Zaujímavosť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EF2B32A4-F027-4978-8AE0-1FC1073C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348" y="3140968"/>
            <a:ext cx="2425452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1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Funkcie peňazí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prostriedok výmeny (platidlo)</a:t>
            </a:r>
          </a:p>
          <a:p>
            <a:pPr algn="just"/>
            <a:endParaRPr lang="sk-SK" sz="3200" dirty="0"/>
          </a:p>
          <a:p>
            <a:pPr algn="just"/>
            <a:r>
              <a:rPr lang="sk-SK" sz="3200" dirty="0"/>
              <a:t>zúčtovacia jednotka (meradlo cien)</a:t>
            </a:r>
          </a:p>
          <a:p>
            <a:pPr algn="just"/>
            <a:endParaRPr lang="sk-SK" sz="3200" dirty="0"/>
          </a:p>
          <a:p>
            <a:pPr algn="just"/>
            <a:r>
              <a:rPr lang="sk-SK" sz="3200" dirty="0"/>
              <a:t>uchovávateľ hodnôt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6217EFB8-D3DD-4E6B-AB44-FAB572AC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772315"/>
            <a:ext cx="4518298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3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Formy peňazí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HOTOVOSTNÉ PENIAZE:</a:t>
            </a:r>
          </a:p>
          <a:p>
            <a:pPr marL="514350" indent="-514350" algn="just">
              <a:buAutoNum type="alphaLcParenR"/>
            </a:pPr>
            <a:r>
              <a:rPr lang="sk-SK" sz="3200" dirty="0"/>
              <a:t>papierové peniaze (bankovky)</a:t>
            </a:r>
          </a:p>
          <a:p>
            <a:pPr marL="514350" indent="-514350" algn="just">
              <a:buAutoNum type="alphaLcParenR"/>
            </a:pPr>
            <a:r>
              <a:rPr lang="sk-SK" sz="3200" dirty="0"/>
              <a:t>kovové mince</a:t>
            </a:r>
          </a:p>
          <a:p>
            <a:pPr algn="just"/>
            <a:endParaRPr lang="sk-SK" sz="3200" dirty="0"/>
          </a:p>
          <a:p>
            <a:pPr algn="just"/>
            <a:r>
              <a:rPr lang="sk-SK" sz="3200" dirty="0"/>
              <a:t>BEZHOTOVOSTNÉ PENIAZE:</a:t>
            </a:r>
          </a:p>
          <a:p>
            <a:pPr marL="514350" indent="-514350" algn="just">
              <a:buAutoNum type="alphaLcParenR"/>
            </a:pPr>
            <a:r>
              <a:rPr lang="sk-SK" sz="3200" dirty="0"/>
              <a:t>bankové (depozitné) peniaze</a:t>
            </a:r>
          </a:p>
          <a:p>
            <a:pPr marL="514350" indent="-514350" algn="just">
              <a:buAutoNum type="alphaLcParenR"/>
            </a:pPr>
            <a:r>
              <a:rPr lang="sk-SK" sz="3200" dirty="0"/>
              <a:t>„skoro peniaze“ („kvázipeniaze)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3EE4C491-D569-46A5-9E0B-573EE7F9E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276872"/>
            <a:ext cx="2424041" cy="161371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428E985-2EB6-4D10-B41F-11390A00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79" y="4725144"/>
            <a:ext cx="2111896" cy="15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2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Papierové peniaze - bankovky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platenie za tovary a služby v hotovosti</a:t>
            </a:r>
          </a:p>
          <a:p>
            <a:pPr algn="just"/>
            <a:r>
              <a:rPr lang="sk-SK" sz="3200" dirty="0"/>
              <a:t>vydáva ich Národná banka Slovenska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99626B05-11ED-4F7F-B7DB-67119F1A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6" y="3140968"/>
            <a:ext cx="3895725" cy="345089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9207EA68-B8A2-4B77-9515-AFC3A47A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620" y="3154423"/>
            <a:ext cx="3181350" cy="35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Kovové mince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drobné platby za tovary a služby v hotovosti</a:t>
            </a:r>
          </a:p>
          <a:p>
            <a:pPr marL="0" indent="0" algn="just">
              <a:buNone/>
            </a:pPr>
            <a:endParaRPr lang="sk-SK" sz="32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5393975A-7FC2-4373-AC00-768FE4EE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8" y="2636912"/>
            <a:ext cx="4257675" cy="410445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006F2FDD-0A50-4FC9-84CA-EE68AFF29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054" y="2767161"/>
            <a:ext cx="4465442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5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81B38-7EA1-4181-908B-7631A4F4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/>
            <a:r>
              <a:rPr lang="sk-SK" u="sng" dirty="0"/>
              <a:t>Bankové (depozitné) peniaze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B73E1CB-1FA7-4E78-A18B-6DC2E852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824536"/>
          </a:xfrm>
        </p:spPr>
        <p:txBody>
          <a:bodyPr>
            <a:normAutofit/>
          </a:bodyPr>
          <a:lstStyle/>
          <a:p>
            <a:pPr algn="just"/>
            <a:r>
              <a:rPr lang="sk-SK" sz="3200" dirty="0"/>
              <a:t>bezhotovostné peniaze</a:t>
            </a:r>
          </a:p>
          <a:p>
            <a:pPr algn="just"/>
            <a:r>
              <a:rPr lang="sk-SK" sz="3200" dirty="0"/>
              <a:t>platíme nimi prevodmi z účtu na účet</a:t>
            </a:r>
          </a:p>
          <a:p>
            <a:pPr algn="just"/>
            <a:r>
              <a:rPr lang="sk-SK" sz="3200" dirty="0"/>
              <a:t>v prípade potreby ich môžeme zmeniť na hotovostné peniaze – výber z účtu v banke alebo z bankomatu</a:t>
            </a:r>
          </a:p>
          <a:p>
            <a:pPr marL="0" indent="0" algn="just">
              <a:buNone/>
            </a:pPr>
            <a:endParaRPr lang="sk-SK" sz="32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8FF404D2-9740-4460-9D90-0FC78A6F9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869" y="4851065"/>
            <a:ext cx="2857500" cy="155257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AFE08AD-7DF3-4395-9F31-04EF342A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053" y="4572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43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561</TotalTime>
  <Words>600</Words>
  <Application>Microsoft Office PowerPoint</Application>
  <PresentationFormat>Prezentácia na obrazovke (4:3)</PresentationFormat>
  <Paragraphs>72</Paragraphs>
  <Slides>16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Tok</vt:lpstr>
      <vt:lpstr>EKONOMICKÝ ŽIVOT  V SPOLOČNOSTI</vt:lpstr>
      <vt:lpstr>Peniaze – historické okienko</vt:lpstr>
      <vt:lpstr>Peniaze – historické okienko</vt:lpstr>
      <vt:lpstr>Peniaze – historické okienko</vt:lpstr>
      <vt:lpstr>Funkcie peňazí</vt:lpstr>
      <vt:lpstr>Formy peňazí</vt:lpstr>
      <vt:lpstr>Papierové peniaze - bankovky</vt:lpstr>
      <vt:lpstr>Kovové mince</vt:lpstr>
      <vt:lpstr>Bankové (depozitné) peniaze</vt:lpstr>
      <vt:lpstr>„Skoro peniaze“ („kvázipeniaze“)</vt:lpstr>
      <vt:lpstr>Vývoj slovenskej meny</vt:lpstr>
      <vt:lpstr>Hodnota peňazí</vt:lpstr>
      <vt:lpstr>Viete, že...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Potreby a statky</dc:title>
  <dc:creator>Valued Acer Customer</dc:creator>
  <cp:lastModifiedBy>žiak</cp:lastModifiedBy>
  <cp:revision>266</cp:revision>
  <dcterms:created xsi:type="dcterms:W3CDTF">2013-02-02T07:38:46Z</dcterms:created>
  <dcterms:modified xsi:type="dcterms:W3CDTF">2020-04-17T07:55:34Z</dcterms:modified>
</cp:coreProperties>
</file>