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1001395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DD1809"/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2653E7-9A90-47D1-AF9D-D34873F2E247}" type="datetimeFigureOut">
              <a:rPr lang="sk-SK" smtClean="0"/>
              <a:pPr/>
              <a:t>24. 4. 2020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EB76875-A35C-42EA-8EC5-2DF8F2839B7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3372" y="2214554"/>
            <a:ext cx="4714908" cy="1582726"/>
          </a:xfrm>
        </p:spPr>
        <p:txBody>
          <a:bodyPr>
            <a:noAutofit/>
          </a:bodyPr>
          <a:lstStyle/>
          <a:p>
            <a:pPr algn="ctr"/>
            <a:r>
              <a:rPr lang="sk-SK" sz="4800" b="1" dirty="0" smtClean="0"/>
              <a:t>P R Á V A   </a:t>
            </a:r>
            <a:br>
              <a:rPr lang="sk-SK" sz="4800" b="1" dirty="0" smtClean="0"/>
            </a:br>
            <a:r>
              <a:rPr lang="sk-SK" sz="4800" b="1" dirty="0" smtClean="0"/>
              <a:t>D I E Ť A Ť A</a:t>
            </a:r>
            <a:endParaRPr lang="sk-SK" sz="4800" b="1" dirty="0"/>
          </a:p>
        </p:txBody>
      </p:sp>
      <p:pic>
        <p:nvPicPr>
          <p:cNvPr id="14338" name="Picture 2" descr="C:\Users\Mária Vašašová\Documents\Práva dieťaťa\Pohľadnica-hlavičky kvietkov.jpg"/>
          <p:cNvPicPr>
            <a:picLocks noChangeAspect="1" noChangeArrowheads="1"/>
          </p:cNvPicPr>
          <p:nvPr/>
        </p:nvPicPr>
        <p:blipFill>
          <a:blip r:embed="rId2" cstate="print"/>
          <a:srcRect l="41739" t="546" r="8649" b="546"/>
          <a:stretch>
            <a:fillRect/>
          </a:stretch>
        </p:blipFill>
        <p:spPr bwMode="auto">
          <a:xfrm>
            <a:off x="285720" y="928670"/>
            <a:ext cx="3798494" cy="5214974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7818" y="928670"/>
            <a:ext cx="2543164" cy="582594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16:</a:t>
            </a:r>
            <a:endParaRPr lang="sk-SK" sz="3200" b="1" u="sng" dirty="0"/>
          </a:p>
        </p:txBody>
      </p:sp>
      <p:pic>
        <p:nvPicPr>
          <p:cNvPr id="4098" name="Picture 2" descr="C:\Users\Mária Vašašová\Documents\Práva dieťaťa\PD-čl.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14356"/>
            <a:ext cx="4154673" cy="528641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4643438" y="2214554"/>
            <a:ext cx="41434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Dieťa má právo </a:t>
            </a:r>
          </a:p>
          <a:p>
            <a:pPr algn="ctr"/>
            <a:r>
              <a:rPr lang="sk-SK" sz="3200" dirty="0" smtClean="0"/>
              <a:t>na vlastné súkromie,</a:t>
            </a:r>
          </a:p>
          <a:p>
            <a:pPr algn="ctr"/>
            <a:r>
              <a:rPr lang="sk-SK" sz="3200" dirty="0" smtClean="0"/>
              <a:t>rodinu, domov, </a:t>
            </a:r>
          </a:p>
          <a:p>
            <a:pPr algn="ctr"/>
            <a:r>
              <a:rPr lang="sk-SK" sz="3200" dirty="0" smtClean="0"/>
              <a:t>na svoju česť</a:t>
            </a:r>
          </a:p>
          <a:p>
            <a:pPr algn="ctr"/>
            <a:r>
              <a:rPr lang="sk-SK" sz="3200" dirty="0" smtClean="0"/>
              <a:t>a povesť.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3570" y="928670"/>
            <a:ext cx="2543164" cy="582594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22:</a:t>
            </a:r>
            <a:endParaRPr lang="sk-SK" sz="3200" b="1" u="sng" dirty="0"/>
          </a:p>
        </p:txBody>
      </p:sp>
      <p:pic>
        <p:nvPicPr>
          <p:cNvPr id="5122" name="Picture 2" descr="C:\Users\Mária Vašašová\Documents\Práva dieťaťa\PD-čl.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4922101" cy="5143536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5429256" y="2285992"/>
            <a:ext cx="315823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Dieťa musí </a:t>
            </a:r>
            <a:r>
              <a:rPr lang="sk-SK" sz="3200" dirty="0" err="1" smtClean="0"/>
              <a:t>dos</a:t>
            </a:r>
            <a:r>
              <a:rPr lang="sk-SK" sz="3200" dirty="0" smtClean="0"/>
              <a:t>-</a:t>
            </a:r>
          </a:p>
          <a:p>
            <a:pPr algn="ctr"/>
            <a:r>
              <a:rPr lang="sk-SK" sz="3200" dirty="0" err="1" smtClean="0"/>
              <a:t>tať</a:t>
            </a:r>
            <a:r>
              <a:rPr lang="sk-SK" sz="3200" dirty="0" smtClean="0"/>
              <a:t> primeranú</a:t>
            </a:r>
          </a:p>
          <a:p>
            <a:pPr algn="ctr"/>
            <a:r>
              <a:rPr lang="sk-SK" sz="3200" dirty="0" smtClean="0"/>
              <a:t>ochranu </a:t>
            </a:r>
          </a:p>
          <a:p>
            <a:pPr algn="ctr"/>
            <a:r>
              <a:rPr lang="sk-SK" sz="3200" dirty="0" smtClean="0"/>
              <a:t>a humanitárnu</a:t>
            </a:r>
          </a:p>
          <a:p>
            <a:pPr algn="ctr"/>
            <a:r>
              <a:rPr lang="sk-SK" sz="3200" dirty="0" smtClean="0"/>
              <a:t>pomoc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9256" y="928670"/>
            <a:ext cx="2543164" cy="582594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24:</a:t>
            </a:r>
            <a:endParaRPr lang="sk-SK" sz="3200" b="1" u="sng" dirty="0"/>
          </a:p>
        </p:txBody>
      </p:sp>
      <p:pic>
        <p:nvPicPr>
          <p:cNvPr id="6146" name="Picture 2" descr="C:\Users\Mária Vašašová\Documents\Práva dieťaťa\PD-čl.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465996" cy="557216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5072066" y="2428868"/>
            <a:ext cx="334739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Dieťa má právo</a:t>
            </a:r>
          </a:p>
          <a:p>
            <a:pPr algn="ctr"/>
            <a:r>
              <a:rPr lang="sk-SK" sz="3200" dirty="0" smtClean="0"/>
              <a:t>na možnosti </a:t>
            </a:r>
          </a:p>
          <a:p>
            <a:pPr algn="ctr"/>
            <a:r>
              <a:rPr lang="sk-SK" sz="3200" dirty="0" smtClean="0"/>
              <a:t>liečenia choroby </a:t>
            </a:r>
          </a:p>
          <a:p>
            <a:pPr algn="ctr"/>
            <a:r>
              <a:rPr lang="sk-SK" sz="3200" dirty="0" smtClean="0"/>
              <a:t>a na zdravotnú</a:t>
            </a:r>
          </a:p>
          <a:p>
            <a:pPr algn="ctr"/>
            <a:r>
              <a:rPr lang="sk-SK" sz="3200" dirty="0" smtClean="0"/>
              <a:t>rehabilitáciu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00694" y="1071546"/>
            <a:ext cx="2543164" cy="582594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28:</a:t>
            </a:r>
            <a:endParaRPr lang="sk-SK" sz="3200" b="1" u="sng" dirty="0"/>
          </a:p>
        </p:txBody>
      </p:sp>
      <p:pic>
        <p:nvPicPr>
          <p:cNvPr id="7170" name="Picture 2" descr="C:\Users\Mária Vašašová\Documents\Práva dieťaťa\PD-čl.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4541614" cy="535785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4929190" y="2928934"/>
            <a:ext cx="3802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Dieťa má </a:t>
            </a:r>
          </a:p>
          <a:p>
            <a:pPr algn="ctr"/>
            <a:r>
              <a:rPr lang="sk-SK" sz="3200" dirty="0" smtClean="0"/>
              <a:t>právo na vzdelanie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8" y="1000108"/>
            <a:ext cx="2543164" cy="582594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31:</a:t>
            </a:r>
            <a:endParaRPr lang="sk-SK" sz="3200" b="1" u="sng" dirty="0"/>
          </a:p>
        </p:txBody>
      </p:sp>
      <p:pic>
        <p:nvPicPr>
          <p:cNvPr id="8194" name="Picture 2" descr="C:\Users\Mária Vašašová\Documents\Práva dieťaťa\PD-čl.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642918"/>
            <a:ext cx="4897705" cy="528641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5429256" y="2000240"/>
            <a:ext cx="311976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Dieťa má právo</a:t>
            </a:r>
          </a:p>
          <a:p>
            <a:pPr algn="ctr"/>
            <a:r>
              <a:rPr lang="sk-SK" sz="3200" dirty="0" smtClean="0"/>
              <a:t>na odpočinok</a:t>
            </a:r>
          </a:p>
          <a:p>
            <a:pPr algn="ctr"/>
            <a:r>
              <a:rPr lang="sk-SK" sz="3200" dirty="0" smtClean="0"/>
              <a:t>a voľný čas, </a:t>
            </a:r>
          </a:p>
          <a:p>
            <a:pPr algn="ctr"/>
            <a:r>
              <a:rPr lang="sk-SK" sz="3200" dirty="0" smtClean="0"/>
              <a:t>právo venovať </a:t>
            </a:r>
          </a:p>
          <a:p>
            <a:pPr algn="ctr"/>
            <a:r>
              <a:rPr lang="sk-SK" sz="3200" dirty="0" smtClean="0"/>
              <a:t>sa hre</a:t>
            </a:r>
          </a:p>
          <a:p>
            <a:pPr algn="ctr"/>
            <a:r>
              <a:rPr lang="sk-SK" sz="3200" dirty="0" smtClean="0"/>
              <a:t>a oddychovým</a:t>
            </a:r>
          </a:p>
          <a:p>
            <a:pPr algn="ctr"/>
            <a:r>
              <a:rPr lang="sk-SK" sz="3200" dirty="0" smtClean="0"/>
              <a:t>aktivitám 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9256" y="928670"/>
            <a:ext cx="2543164" cy="582594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33:</a:t>
            </a:r>
            <a:endParaRPr lang="sk-SK" sz="3200" b="1" u="sng" dirty="0"/>
          </a:p>
        </p:txBody>
      </p:sp>
      <p:pic>
        <p:nvPicPr>
          <p:cNvPr id="9218" name="Picture 2" descr="C:\Users\Mária Vašašová\Documents\Práva dieťaťa\PD-čl.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57232"/>
            <a:ext cx="4504520" cy="528641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5000628" y="2428868"/>
            <a:ext cx="38202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Deti musia byť </a:t>
            </a:r>
          </a:p>
          <a:p>
            <a:pPr algn="ctr"/>
            <a:r>
              <a:rPr lang="sk-SK" sz="3200" dirty="0" smtClean="0"/>
              <a:t>uchránené pred </a:t>
            </a:r>
          </a:p>
          <a:p>
            <a:pPr algn="ctr"/>
            <a:r>
              <a:rPr lang="sk-SK" sz="3200" dirty="0" smtClean="0"/>
              <a:t>používaním drog</a:t>
            </a:r>
          </a:p>
          <a:p>
            <a:pPr algn="ctr"/>
            <a:r>
              <a:rPr lang="sk-SK" sz="3200" dirty="0" smtClean="0"/>
              <a:t>a psychotronických</a:t>
            </a:r>
          </a:p>
          <a:p>
            <a:pPr algn="ctr"/>
            <a:r>
              <a:rPr lang="sk-SK" sz="3200" dirty="0" smtClean="0"/>
              <a:t>látok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2132" y="1214422"/>
            <a:ext cx="2543164" cy="582594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34:</a:t>
            </a:r>
            <a:endParaRPr lang="sk-SK" sz="3200" b="1" u="sng" dirty="0"/>
          </a:p>
        </p:txBody>
      </p:sp>
      <p:pic>
        <p:nvPicPr>
          <p:cNvPr id="10242" name="Picture 2" descr="C:\Users\Mária Vašašová\Documents\Práva dieťaťa\PD-čl.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00042"/>
            <a:ext cx="3970199" cy="5786478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5000628" y="2428868"/>
            <a:ext cx="37240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Deti musia byť</a:t>
            </a:r>
          </a:p>
          <a:p>
            <a:pPr algn="ctr"/>
            <a:r>
              <a:rPr lang="sk-SK" sz="3200" dirty="0" smtClean="0"/>
              <a:t>chránené pred</a:t>
            </a:r>
          </a:p>
          <a:p>
            <a:pPr algn="ctr"/>
            <a:r>
              <a:rPr lang="sk-SK" sz="3200" dirty="0" smtClean="0"/>
              <a:t>všetkými formami</a:t>
            </a:r>
          </a:p>
          <a:p>
            <a:pPr algn="ctr"/>
            <a:r>
              <a:rPr lang="sk-SK" sz="3200" dirty="0" smtClean="0"/>
              <a:t>sexuálneho</a:t>
            </a:r>
          </a:p>
          <a:p>
            <a:pPr algn="ctr"/>
            <a:r>
              <a:rPr lang="sk-SK" sz="3200" dirty="0" smtClean="0"/>
              <a:t>zneužívania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72132" y="1000108"/>
            <a:ext cx="2543164" cy="582594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35:</a:t>
            </a:r>
            <a:endParaRPr lang="sk-SK" sz="3200" b="1" u="sng" dirty="0"/>
          </a:p>
        </p:txBody>
      </p:sp>
      <p:pic>
        <p:nvPicPr>
          <p:cNvPr id="11266" name="Picture 2" descr="C:\Users\Mária Vašašová\Documents\Práva dieťaťa\PD-čl.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4572032" cy="572668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5357818" y="3000372"/>
            <a:ext cx="31422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Deti musia byť</a:t>
            </a:r>
          </a:p>
          <a:p>
            <a:pPr algn="ctr"/>
            <a:r>
              <a:rPr lang="sk-SK" sz="3200" dirty="0" smtClean="0"/>
              <a:t>chránené </a:t>
            </a:r>
          </a:p>
          <a:p>
            <a:pPr algn="ctr"/>
            <a:r>
              <a:rPr lang="sk-SK" sz="3200" dirty="0" smtClean="0"/>
              <a:t>pred únosom</a:t>
            </a:r>
          </a:p>
          <a:p>
            <a:pPr algn="ctr"/>
            <a:r>
              <a:rPr lang="sk-SK" sz="3200" dirty="0" smtClean="0"/>
              <a:t>alebo predajom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86446" y="1000108"/>
            <a:ext cx="2543164" cy="582594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37:</a:t>
            </a:r>
            <a:endParaRPr lang="sk-SK" sz="3200" b="1" u="sng" dirty="0"/>
          </a:p>
        </p:txBody>
      </p:sp>
      <p:pic>
        <p:nvPicPr>
          <p:cNvPr id="12290" name="Picture 2" descr="C:\Users\Mária Vašašová\Documents\Práva dieťaťa\PD-čl.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4230745" cy="571504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5572132" y="2214554"/>
            <a:ext cx="304282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Dieťa nesmie </a:t>
            </a:r>
          </a:p>
          <a:p>
            <a:pPr algn="ctr"/>
            <a:r>
              <a:rPr lang="sk-SK" sz="3200" dirty="0" smtClean="0"/>
              <a:t>byť podrobené </a:t>
            </a:r>
          </a:p>
          <a:p>
            <a:pPr algn="ctr"/>
            <a:r>
              <a:rPr lang="sk-SK" sz="3200" dirty="0" smtClean="0"/>
              <a:t>mučeniu,</a:t>
            </a:r>
          </a:p>
          <a:p>
            <a:pPr algn="ctr"/>
            <a:r>
              <a:rPr lang="sk-SK" sz="3200" dirty="0" smtClean="0"/>
              <a:t>neľudskému</a:t>
            </a:r>
          </a:p>
          <a:p>
            <a:pPr algn="ctr"/>
            <a:r>
              <a:rPr lang="sk-SK" sz="3200" dirty="0" smtClean="0"/>
              <a:t>zaobchádzaniu</a:t>
            </a:r>
          </a:p>
          <a:p>
            <a:pPr algn="ctr"/>
            <a:r>
              <a:rPr lang="sk-SK" sz="3200" dirty="0" smtClean="0"/>
              <a:t>alebo trestu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2543164" cy="582594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42:</a:t>
            </a:r>
            <a:endParaRPr lang="sk-SK" sz="3200" b="1" u="sng" dirty="0"/>
          </a:p>
        </p:txBody>
      </p:sp>
      <p:pic>
        <p:nvPicPr>
          <p:cNvPr id="13314" name="Picture 2" descr="C:\Users\Mária Vašašová\Documents\Práva dieťaťa\PD-čl.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57166"/>
            <a:ext cx="5029579" cy="460750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285720" y="1857364"/>
            <a:ext cx="56140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/>
              <a:t>Štát musí </a:t>
            </a:r>
          </a:p>
          <a:p>
            <a:r>
              <a:rPr lang="sk-SK" sz="3200" dirty="0" smtClean="0"/>
              <a:t>vhodnými </a:t>
            </a:r>
          </a:p>
          <a:p>
            <a:r>
              <a:rPr lang="sk-SK" sz="3200" dirty="0" smtClean="0"/>
              <a:t>a účinnými</a:t>
            </a:r>
          </a:p>
          <a:p>
            <a:r>
              <a:rPr lang="sk-SK" sz="3200" dirty="0" smtClean="0"/>
              <a:t>prostriedkami</a:t>
            </a:r>
          </a:p>
          <a:p>
            <a:r>
              <a:rPr lang="sk-SK" sz="3200" dirty="0" smtClean="0"/>
              <a:t>podrobne </a:t>
            </a:r>
          </a:p>
          <a:p>
            <a:r>
              <a:rPr lang="sk-SK" sz="3200" dirty="0" smtClean="0"/>
              <a:t>oboznámiť</a:t>
            </a:r>
          </a:p>
          <a:p>
            <a:r>
              <a:rPr lang="sk-SK" sz="3200" dirty="0" smtClean="0"/>
              <a:t>s princípmi</a:t>
            </a:r>
          </a:p>
          <a:p>
            <a:r>
              <a:rPr lang="sk-SK" sz="3200" dirty="0" smtClean="0"/>
              <a:t>a ustanoveniami</a:t>
            </a:r>
          </a:p>
          <a:p>
            <a:r>
              <a:rPr lang="sk-SK" sz="3200" dirty="0" smtClean="0"/>
              <a:t>„Dohovoru dospelých a detí“.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sk-SK" sz="4000" b="1" u="sng" dirty="0" smtClean="0"/>
              <a:t>Z histórie práv dieťaťa:</a:t>
            </a:r>
            <a:endParaRPr lang="sk-SK" sz="4000" b="1" u="sng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7615262" cy="53309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2800" b="1" dirty="0" smtClean="0">
                <a:solidFill>
                  <a:srgbClr val="006600"/>
                </a:solidFill>
              </a:rPr>
              <a:t>Organizácia Spojených národov </a:t>
            </a:r>
            <a:r>
              <a:rPr lang="sk-SK" b="1" dirty="0" smtClean="0">
                <a:solidFill>
                  <a:srgbClr val="006600"/>
                </a:solidFill>
              </a:rPr>
              <a:t>(OSN) </a:t>
            </a:r>
            <a:r>
              <a:rPr lang="sk-SK" dirty="0" smtClean="0"/>
              <a:t>-</a:t>
            </a:r>
          </a:p>
          <a:p>
            <a:pPr>
              <a:buNone/>
            </a:pPr>
            <a:r>
              <a:rPr lang="sk-SK" dirty="0" smtClean="0"/>
              <a:t>prijíma aj dokumenty na ochranu práv detí celého</a:t>
            </a:r>
          </a:p>
          <a:p>
            <a:pPr>
              <a:buNone/>
            </a:pPr>
            <a:r>
              <a:rPr lang="sk-SK" dirty="0" smtClean="0"/>
              <a:t>sveta</a:t>
            </a:r>
          </a:p>
          <a:p>
            <a:pPr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1959</a:t>
            </a:r>
            <a:r>
              <a:rPr lang="sk-SK" dirty="0" smtClean="0"/>
              <a:t> – </a:t>
            </a:r>
            <a:r>
              <a:rPr lang="sk-SK" b="1" dirty="0" smtClean="0">
                <a:solidFill>
                  <a:srgbClr val="0000FF"/>
                </a:solidFill>
              </a:rPr>
              <a:t>Deklarácia práv dieťaťa </a:t>
            </a:r>
            <a:r>
              <a:rPr lang="sk-SK" dirty="0" smtClean="0"/>
              <a:t>– obsahuje  10</a:t>
            </a:r>
          </a:p>
          <a:p>
            <a:pPr>
              <a:buNone/>
            </a:pPr>
            <a:r>
              <a:rPr lang="sk-SK" dirty="0" smtClean="0"/>
              <a:t>		     morálnych princípov</a:t>
            </a:r>
          </a:p>
          <a:p>
            <a:pPr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1989 </a:t>
            </a:r>
            <a:r>
              <a:rPr lang="sk-SK" dirty="0" smtClean="0"/>
              <a:t>– </a:t>
            </a:r>
            <a:r>
              <a:rPr lang="sk-SK" b="1" dirty="0" smtClean="0">
                <a:solidFill>
                  <a:srgbClr val="0000FF"/>
                </a:solidFill>
              </a:rPr>
              <a:t>Dohovor o právach dieťaťa </a:t>
            </a:r>
            <a:r>
              <a:rPr lang="sk-SK" dirty="0" smtClean="0"/>
              <a:t>– chráni</a:t>
            </a:r>
          </a:p>
          <a:p>
            <a:pPr>
              <a:buNone/>
            </a:pPr>
            <a:r>
              <a:rPr lang="sk-SK" dirty="0" smtClean="0"/>
              <a:t>		     deti pred násilím, zanedbávaním a zlým 		     zaobchádzaním</a:t>
            </a:r>
          </a:p>
          <a:p>
            <a:pPr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1990 </a:t>
            </a:r>
            <a:r>
              <a:rPr lang="sk-SK" dirty="0" smtClean="0"/>
              <a:t>– pristúpila k nemu aj naša republika</a:t>
            </a:r>
          </a:p>
          <a:p>
            <a:pPr>
              <a:buNone/>
            </a:pPr>
            <a:r>
              <a:rPr lang="sk-SK" sz="3200" b="1" dirty="0" smtClean="0">
                <a:solidFill>
                  <a:srgbClr val="FF0000"/>
                </a:solidFill>
              </a:rPr>
              <a:t>1979 </a:t>
            </a:r>
            <a:r>
              <a:rPr lang="sk-SK" dirty="0" smtClean="0"/>
              <a:t>– </a:t>
            </a:r>
            <a:r>
              <a:rPr lang="sk-SK" b="1" dirty="0" smtClean="0"/>
              <a:t>Rok dieťaťa</a:t>
            </a:r>
          </a:p>
          <a:p>
            <a:pPr>
              <a:buNone/>
            </a:pPr>
            <a:r>
              <a:rPr lang="sk-SK" b="1" dirty="0" smtClean="0">
                <a:solidFill>
                  <a:srgbClr val="006600"/>
                </a:solidFill>
              </a:rPr>
              <a:t> UNICEF</a:t>
            </a:r>
            <a:r>
              <a:rPr lang="sk-SK" dirty="0" smtClean="0"/>
              <a:t> – Detský fond OSN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3570" y="1214422"/>
            <a:ext cx="2257412" cy="582594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1:</a:t>
            </a:r>
            <a:endParaRPr lang="sk-SK" sz="3200" b="1" u="sng" dirty="0"/>
          </a:p>
        </p:txBody>
      </p:sp>
      <p:pic>
        <p:nvPicPr>
          <p:cNvPr id="1026" name="Picture 2" descr="C:\Users\Mária Vašašová\Documents\Práva dieťaťa\Práva dieťať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659460" cy="5643602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4929190" y="2571744"/>
            <a:ext cx="36433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Dieťaťom </a:t>
            </a:r>
          </a:p>
          <a:p>
            <a:pPr algn="ctr"/>
            <a:r>
              <a:rPr lang="sk-SK" sz="3200" dirty="0" smtClean="0"/>
              <a:t>sa rozumie každá ľudská bytosť </a:t>
            </a:r>
          </a:p>
          <a:p>
            <a:pPr algn="ctr"/>
            <a:r>
              <a:rPr lang="sk-SK" sz="3200" dirty="0" smtClean="0"/>
              <a:t>do 18 rokov veku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571480"/>
            <a:ext cx="2257412" cy="582594"/>
          </a:xfrm>
        </p:spPr>
        <p:txBody>
          <a:bodyPr>
            <a:noAutofit/>
          </a:bodyPr>
          <a:lstStyle/>
          <a:p>
            <a:r>
              <a:rPr lang="sk-SK" sz="3200" b="1" u="sng" dirty="0" smtClean="0"/>
              <a:t>Článok 3:</a:t>
            </a:r>
            <a:endParaRPr lang="sk-SK" sz="3200" b="1" u="sng" dirty="0"/>
          </a:p>
        </p:txBody>
      </p:sp>
      <p:sp>
        <p:nvSpPr>
          <p:cNvPr id="3" name="BlokTextu 2"/>
          <p:cNvSpPr txBox="1"/>
          <p:nvPr/>
        </p:nvSpPr>
        <p:spPr>
          <a:xfrm>
            <a:off x="714348" y="2071678"/>
            <a:ext cx="750077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Dospelí musia robiť vo vzťahu k deťom</a:t>
            </a:r>
          </a:p>
          <a:p>
            <a:pPr algn="ctr"/>
            <a:r>
              <a:rPr lang="sk-SK" sz="3200" dirty="0" smtClean="0"/>
              <a:t>len to, čo je pre ne najlepšie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43570" y="714356"/>
            <a:ext cx="2328850" cy="654032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6:</a:t>
            </a:r>
            <a:endParaRPr lang="sk-SK" sz="3200" b="1" u="sng" dirty="0"/>
          </a:p>
        </p:txBody>
      </p:sp>
      <p:pic>
        <p:nvPicPr>
          <p:cNvPr id="2050" name="Picture 2" descr="C:\Users\Mária Vašašová\Documents\Práva dieťaťa\PD-čl.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4450524" cy="5572164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4929190" y="2071678"/>
            <a:ext cx="37946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Každé dieťa má </a:t>
            </a:r>
          </a:p>
          <a:p>
            <a:pPr algn="ctr"/>
            <a:r>
              <a:rPr lang="sk-SK" sz="3200" dirty="0" smtClean="0"/>
              <a:t>prirodzené právo</a:t>
            </a:r>
          </a:p>
          <a:p>
            <a:pPr algn="ctr"/>
            <a:r>
              <a:rPr lang="sk-SK" sz="3200" dirty="0" smtClean="0"/>
              <a:t>na život.</a:t>
            </a:r>
          </a:p>
          <a:p>
            <a:pPr algn="ctr"/>
            <a:r>
              <a:rPr lang="sk-SK" sz="3200" dirty="0" smtClean="0"/>
              <a:t>Štáty musia </a:t>
            </a:r>
            <a:r>
              <a:rPr lang="sk-SK" sz="3200" dirty="0" err="1" smtClean="0"/>
              <a:t>zabez</a:t>
            </a:r>
            <a:r>
              <a:rPr lang="sk-SK" sz="3200" dirty="0" smtClean="0"/>
              <a:t>-</a:t>
            </a:r>
          </a:p>
          <a:p>
            <a:pPr algn="ctr"/>
            <a:r>
              <a:rPr lang="sk-SK" sz="3200" dirty="0" err="1" smtClean="0"/>
              <a:t>pečiť</a:t>
            </a:r>
            <a:r>
              <a:rPr lang="sk-SK" sz="3200" dirty="0" smtClean="0"/>
              <a:t> zachovanie</a:t>
            </a:r>
          </a:p>
          <a:p>
            <a:pPr algn="ctr"/>
            <a:r>
              <a:rPr lang="sk-SK" sz="3200" dirty="0" smtClean="0"/>
              <a:t>života a rozvoj</a:t>
            </a:r>
          </a:p>
          <a:p>
            <a:pPr algn="ctr"/>
            <a:r>
              <a:rPr lang="sk-SK" sz="3200" dirty="0" smtClean="0"/>
              <a:t>dieťaťa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7818" y="785794"/>
            <a:ext cx="2543164" cy="654032"/>
          </a:xfrm>
        </p:spPr>
        <p:txBody>
          <a:bodyPr>
            <a:noAutofit/>
          </a:bodyPr>
          <a:lstStyle/>
          <a:p>
            <a:r>
              <a:rPr lang="sk-SK" sz="3200" b="1" u="sng" dirty="0" smtClean="0"/>
              <a:t>Článok 12:</a:t>
            </a:r>
            <a:endParaRPr lang="sk-SK" sz="3200" b="1" u="sng" dirty="0"/>
          </a:p>
        </p:txBody>
      </p:sp>
      <p:pic>
        <p:nvPicPr>
          <p:cNvPr id="3074" name="Picture 2" descr="C:\Users\Mária Vašašová\Documents\Práva dieťaťa\PD-čl.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4292539" cy="5715040"/>
          </a:xfrm>
          <a:prstGeom prst="rect">
            <a:avLst/>
          </a:prstGeom>
          <a:noFill/>
          <a:ln w="50800">
            <a:solidFill>
              <a:srgbClr val="C00000"/>
            </a:solidFill>
          </a:ln>
        </p:spPr>
      </p:pic>
      <p:sp>
        <p:nvSpPr>
          <p:cNvPr id="4" name="BlokTextu 3"/>
          <p:cNvSpPr txBox="1"/>
          <p:nvPr/>
        </p:nvSpPr>
        <p:spPr>
          <a:xfrm>
            <a:off x="4889011" y="2285992"/>
            <a:ext cx="36728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Dieťa má právo</a:t>
            </a:r>
          </a:p>
          <a:p>
            <a:pPr algn="ctr"/>
            <a:r>
              <a:rPr lang="sk-SK" sz="3200" dirty="0" smtClean="0"/>
              <a:t>na vlastné názory,</a:t>
            </a:r>
          </a:p>
          <a:p>
            <a:pPr algn="ctr"/>
            <a:r>
              <a:rPr lang="sk-SK" sz="3200" dirty="0" smtClean="0"/>
              <a:t>právo slobodne </a:t>
            </a:r>
          </a:p>
          <a:p>
            <a:pPr algn="ctr"/>
            <a:r>
              <a:rPr lang="sk-SK" sz="3200" dirty="0" smtClean="0"/>
              <a:t>ich vyjadrovať</a:t>
            </a:r>
          </a:p>
          <a:p>
            <a:pPr algn="ctr"/>
            <a:r>
              <a:rPr lang="sk-SK" sz="3200" dirty="0" smtClean="0"/>
              <a:t>vo všetkých </a:t>
            </a:r>
          </a:p>
          <a:p>
            <a:pPr algn="ctr"/>
            <a:r>
              <a:rPr lang="sk-SK" sz="3200" dirty="0" smtClean="0"/>
              <a:t>záležitostiach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2571768" cy="654032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13:</a:t>
            </a:r>
            <a:endParaRPr lang="sk-SK" sz="3200" b="1" u="sng" dirty="0"/>
          </a:p>
        </p:txBody>
      </p:sp>
      <p:sp>
        <p:nvSpPr>
          <p:cNvPr id="3" name="BlokTextu 2"/>
          <p:cNvSpPr txBox="1"/>
          <p:nvPr/>
        </p:nvSpPr>
        <p:spPr>
          <a:xfrm>
            <a:off x="214282" y="2143116"/>
            <a:ext cx="848180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Dieťa má právo vyhľadávať informácie</a:t>
            </a:r>
          </a:p>
          <a:p>
            <a:pPr algn="ctr"/>
            <a:r>
              <a:rPr lang="sk-SK" sz="3200" dirty="0" smtClean="0"/>
              <a:t>a povedať, čo si myslí, či už ústne, písomne,</a:t>
            </a:r>
          </a:p>
          <a:p>
            <a:pPr algn="ctr"/>
            <a:r>
              <a:rPr lang="sk-SK" sz="3200" dirty="0" smtClean="0"/>
              <a:t>formou umenia, ale jeho prejav nemôže</a:t>
            </a:r>
          </a:p>
          <a:p>
            <a:pPr algn="ctr"/>
            <a:r>
              <a:rPr lang="sk-SK" sz="3200" dirty="0" smtClean="0"/>
              <a:t>útočiť na iných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2543164" cy="654032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14:</a:t>
            </a:r>
            <a:endParaRPr lang="sk-SK" sz="3200" b="1" u="sng" dirty="0"/>
          </a:p>
        </p:txBody>
      </p:sp>
      <p:sp>
        <p:nvSpPr>
          <p:cNvPr id="3" name="BlokTextu 2"/>
          <p:cNvSpPr txBox="1"/>
          <p:nvPr/>
        </p:nvSpPr>
        <p:spPr>
          <a:xfrm>
            <a:off x="642910" y="1071546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/>
              <a:t>Dieťa má právo myslieť si, čo chce </a:t>
            </a:r>
          </a:p>
          <a:p>
            <a:pPr algn="ctr"/>
            <a:r>
              <a:rPr lang="sk-SK" sz="3200" dirty="0" smtClean="0"/>
              <a:t>a vyznávať také náboženstvo, aké chce.</a:t>
            </a:r>
          </a:p>
          <a:p>
            <a:pPr algn="ctr"/>
            <a:r>
              <a:rPr lang="sk-SK" sz="3200" dirty="0" smtClean="0"/>
              <a:t>Rodičia mu majú pomôcť rozlišovať, </a:t>
            </a:r>
          </a:p>
          <a:p>
            <a:pPr algn="ctr"/>
            <a:r>
              <a:rPr lang="sk-SK" sz="3200" dirty="0" smtClean="0"/>
              <a:t>čo je dobré a čo zlé</a:t>
            </a:r>
          </a:p>
          <a:p>
            <a:endParaRPr lang="sk-SK" sz="3200" dirty="0"/>
          </a:p>
        </p:txBody>
      </p:sp>
      <p:pic>
        <p:nvPicPr>
          <p:cNvPr id="1026" name="Picture 2" descr="C:\Users\Mária Vašašová\Documents\My Scans\2010-05 (V)\scan0002.jpg"/>
          <p:cNvPicPr>
            <a:picLocks noChangeAspect="1" noChangeArrowheads="1"/>
          </p:cNvPicPr>
          <p:nvPr/>
        </p:nvPicPr>
        <p:blipFill>
          <a:blip r:embed="rId2" cstate="print"/>
          <a:srcRect b="2365"/>
          <a:stretch>
            <a:fillRect/>
          </a:stretch>
        </p:blipFill>
        <p:spPr bwMode="auto">
          <a:xfrm>
            <a:off x="2143108" y="3357562"/>
            <a:ext cx="4714908" cy="3356285"/>
          </a:xfrm>
          <a:prstGeom prst="rect">
            <a:avLst/>
          </a:prstGeom>
          <a:noFill/>
          <a:ln w="508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2543164" cy="654032"/>
          </a:xfrm>
        </p:spPr>
        <p:txBody>
          <a:bodyPr>
            <a:normAutofit/>
          </a:bodyPr>
          <a:lstStyle/>
          <a:p>
            <a:r>
              <a:rPr lang="sk-SK" sz="3200" b="1" u="sng" dirty="0" smtClean="0"/>
              <a:t>Článok 15:</a:t>
            </a:r>
            <a:endParaRPr lang="sk-SK" sz="3200" b="1" u="sng" dirty="0"/>
          </a:p>
        </p:txBody>
      </p:sp>
      <p:sp>
        <p:nvSpPr>
          <p:cNvPr id="3" name="BlokTextu 2"/>
          <p:cNvSpPr txBox="1"/>
          <p:nvPr/>
        </p:nvSpPr>
        <p:spPr>
          <a:xfrm>
            <a:off x="4857752" y="1857364"/>
            <a:ext cx="348845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3200" dirty="0" smtClean="0"/>
              <a:t>Dieťa má právo </a:t>
            </a:r>
          </a:p>
          <a:p>
            <a:pPr algn="ctr"/>
            <a:r>
              <a:rPr lang="sk-SK" sz="3200" dirty="0" smtClean="0"/>
              <a:t>stretávať sa, </a:t>
            </a:r>
          </a:p>
          <a:p>
            <a:pPr algn="ctr"/>
            <a:r>
              <a:rPr lang="sk-SK" sz="3200" dirty="0" smtClean="0"/>
              <a:t>kamarátiť sa</a:t>
            </a:r>
          </a:p>
          <a:p>
            <a:pPr algn="ctr"/>
            <a:r>
              <a:rPr lang="sk-SK" sz="3200" dirty="0" smtClean="0"/>
              <a:t>a združovať sa </a:t>
            </a:r>
          </a:p>
          <a:p>
            <a:pPr algn="ctr"/>
            <a:r>
              <a:rPr lang="sk-SK" sz="3200" dirty="0" smtClean="0"/>
              <a:t>s inými ľuďmi, </a:t>
            </a:r>
          </a:p>
          <a:p>
            <a:pPr algn="ctr"/>
            <a:r>
              <a:rPr lang="sk-SK" sz="3200" dirty="0" smtClean="0"/>
              <a:t>ak to nezasahuje </a:t>
            </a:r>
          </a:p>
          <a:p>
            <a:pPr algn="ctr"/>
            <a:r>
              <a:rPr lang="sk-SK" sz="3200" dirty="0" smtClean="0"/>
              <a:t>do práv iných.</a:t>
            </a:r>
            <a:endParaRPr lang="sk-SK" sz="3200" dirty="0"/>
          </a:p>
        </p:txBody>
      </p:sp>
      <p:pic>
        <p:nvPicPr>
          <p:cNvPr id="1026" name="Picture 2" descr="C:\Users\Mária Vašašová\Documents\My Scans\2010-05 (V)\scan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010025" cy="3657600"/>
          </a:xfrm>
          <a:prstGeom prst="rect">
            <a:avLst/>
          </a:prstGeom>
          <a:noFill/>
          <a:ln w="50800">
            <a:solidFill>
              <a:srgbClr val="DD1809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Arkád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285</TotalTime>
  <Words>332</Words>
  <Application>Microsoft Office PowerPoint</Application>
  <PresentationFormat>Prezentácia na obrazovke (4:3)</PresentationFormat>
  <Paragraphs>115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Arkáda</vt:lpstr>
      <vt:lpstr>P R Á V A    D I E Ť A Ť A</vt:lpstr>
      <vt:lpstr>Z histórie práv dieťaťa:</vt:lpstr>
      <vt:lpstr>Článok 1:</vt:lpstr>
      <vt:lpstr>Článok 3:</vt:lpstr>
      <vt:lpstr>Článok 6:</vt:lpstr>
      <vt:lpstr>Článok 12:</vt:lpstr>
      <vt:lpstr>Článok 13:</vt:lpstr>
      <vt:lpstr>Článok 14:</vt:lpstr>
      <vt:lpstr>Článok 15:</vt:lpstr>
      <vt:lpstr>Článok 16:</vt:lpstr>
      <vt:lpstr>Článok 22:</vt:lpstr>
      <vt:lpstr>Článok 24:</vt:lpstr>
      <vt:lpstr>Článok 28:</vt:lpstr>
      <vt:lpstr>Článok 31:</vt:lpstr>
      <vt:lpstr>Článok 33:</vt:lpstr>
      <vt:lpstr>Článok 34:</vt:lpstr>
      <vt:lpstr>Článok 35:</vt:lpstr>
      <vt:lpstr>Článok 37:</vt:lpstr>
      <vt:lpstr>Článok 42: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R Á V A    D I E Ť A Ť A</dc:title>
  <dc:creator>Mária Vašašová</dc:creator>
  <cp:lastModifiedBy>žiak</cp:lastModifiedBy>
  <cp:revision>32</cp:revision>
  <dcterms:created xsi:type="dcterms:W3CDTF">2010-04-28T19:21:46Z</dcterms:created>
  <dcterms:modified xsi:type="dcterms:W3CDTF">2020-04-24T08:12:00Z</dcterms:modified>
</cp:coreProperties>
</file>