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60" r:id="rId6"/>
    <p:sldId id="258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AD7E-8963-4CF5-9320-489B67759C33}" type="datetimeFigureOut">
              <a:rPr lang="sk-SK" smtClean="0"/>
              <a:pPr/>
              <a:t>1.6.2020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4334-A03A-4ACD-86FE-55265E30016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AD7E-8963-4CF5-9320-489B67759C33}" type="datetimeFigureOut">
              <a:rPr lang="sk-SK" smtClean="0"/>
              <a:pPr/>
              <a:t>1.6.2020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4334-A03A-4ACD-86FE-55265E30016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AD7E-8963-4CF5-9320-489B67759C33}" type="datetimeFigureOut">
              <a:rPr lang="sk-SK" smtClean="0"/>
              <a:pPr/>
              <a:t>1.6.2020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4334-A03A-4ACD-86FE-55265E30016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AD7E-8963-4CF5-9320-489B67759C33}" type="datetimeFigureOut">
              <a:rPr lang="sk-SK" smtClean="0"/>
              <a:pPr/>
              <a:t>1.6.2020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4334-A03A-4ACD-86FE-55265E30016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AD7E-8963-4CF5-9320-489B67759C33}" type="datetimeFigureOut">
              <a:rPr lang="sk-SK" smtClean="0"/>
              <a:pPr/>
              <a:t>1.6.2020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4334-A03A-4ACD-86FE-55265E30016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AD7E-8963-4CF5-9320-489B67759C33}" type="datetimeFigureOut">
              <a:rPr lang="sk-SK" smtClean="0"/>
              <a:pPr/>
              <a:t>1.6.2020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4334-A03A-4ACD-86FE-55265E30016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AD7E-8963-4CF5-9320-489B67759C33}" type="datetimeFigureOut">
              <a:rPr lang="sk-SK" smtClean="0"/>
              <a:pPr/>
              <a:t>1.6.2020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4334-A03A-4ACD-86FE-55265E30016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AD7E-8963-4CF5-9320-489B67759C33}" type="datetimeFigureOut">
              <a:rPr lang="sk-SK" smtClean="0"/>
              <a:pPr/>
              <a:t>1.6.2020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4334-A03A-4ACD-86FE-55265E30016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AD7E-8963-4CF5-9320-489B67759C33}" type="datetimeFigureOut">
              <a:rPr lang="sk-SK" smtClean="0"/>
              <a:pPr/>
              <a:t>1.6.2020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4334-A03A-4ACD-86FE-55265E30016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AD7E-8963-4CF5-9320-489B67759C33}" type="datetimeFigureOut">
              <a:rPr lang="sk-SK" smtClean="0"/>
              <a:pPr/>
              <a:t>1.6.2020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4334-A03A-4ACD-86FE-55265E30016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AD7E-8963-4CF5-9320-489B67759C33}" type="datetimeFigureOut">
              <a:rPr lang="sk-SK" smtClean="0"/>
              <a:pPr/>
              <a:t>1.6.2020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4334-A03A-4ACD-86FE-55265E30016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BAD7E-8963-4CF5-9320-489B67759C33}" type="datetimeFigureOut">
              <a:rPr lang="sk-SK" smtClean="0"/>
              <a:pPr/>
              <a:t>1.6.2020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4334-A03A-4ACD-86FE-55265E30016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Autofit/>
          </a:bodyPr>
          <a:lstStyle/>
          <a:p>
            <a:r>
              <a:rPr lang="sk-SK" sz="8000" b="1" dirty="0" smtClean="0">
                <a:solidFill>
                  <a:srgbClr val="FF0000"/>
                </a:solidFill>
                <a:latin typeface="Monotype Corsiva" pitchFamily="66" charset="0"/>
              </a:rPr>
              <a:t>Prvácke pero</a:t>
            </a:r>
            <a:endParaRPr lang="sk-SK" sz="8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1266" name="Picture 2" descr="http://www.papirnictvipavlik.cz/galerie/1_3435/skolni-roller-tornado-fruity-2675-1-origina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0"/>
            <a:ext cx="8572500" cy="1556792"/>
          </a:xfrm>
          <a:prstGeom prst="rect">
            <a:avLst/>
          </a:prstGeom>
          <a:noFill/>
        </p:spPr>
      </p:pic>
      <p:pic>
        <p:nvPicPr>
          <p:cNvPr id="11268" name="Picture 4" descr="http://zspetzvalaspisskabela.edupage.org/files/ako_spr._pis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802348">
            <a:off x="459650" y="4030849"/>
            <a:ext cx="6081435" cy="1892635"/>
          </a:xfrm>
          <a:prstGeom prst="rect">
            <a:avLst/>
          </a:prstGeom>
          <a:noFill/>
        </p:spPr>
      </p:pic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zspetzvalaspisskabela.edupage.org/files/ako_spr._pis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580866">
            <a:off x="4644137" y="2110762"/>
            <a:ext cx="7528986" cy="1811377"/>
          </a:xfrm>
          <a:prstGeom prst="rect">
            <a:avLst/>
          </a:prstGeom>
          <a:noFill/>
        </p:spPr>
      </p:pic>
      <p:pic>
        <p:nvPicPr>
          <p:cNvPr id="3" name="Obrázok 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3977680"/>
            <a:ext cx="28083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láčik 3"/>
          <p:cNvSpPr/>
          <p:nvPr/>
        </p:nvSpPr>
        <p:spPr>
          <a:xfrm>
            <a:off x="323528" y="116632"/>
            <a:ext cx="7345462" cy="4464496"/>
          </a:xfrm>
          <a:prstGeom prst="cloudCallout">
            <a:avLst>
              <a:gd name="adj1" fmla="val -23704"/>
              <a:gd name="adj2" fmla="val 671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</a:rPr>
              <a:t>Ahoj, deti! Viete, o tom, </a:t>
            </a: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  <a:ea typeface="Calibri"/>
                <a:cs typeface="Arial"/>
              </a:rPr>
              <a:t>že </a:t>
            </a: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  <a:ea typeface="Calibri"/>
                <a:cs typeface="Arial"/>
              </a:rPr>
              <a:t>v krajine škriatkov existujú perá, ktoré samy </a:t>
            </a: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  <a:ea typeface="Calibri"/>
                <a:cs typeface="Arial"/>
              </a:rPr>
              <a:t>píšu? </a:t>
            </a: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  <a:ea typeface="Calibri"/>
                <a:cs typeface="Arial"/>
              </a:rPr>
              <a:t>Možno práve o takom pere napísal spisovateľ </a:t>
            </a:r>
            <a:r>
              <a:rPr lang="sk-SK" sz="2400" b="1" i="1" dirty="0">
                <a:solidFill>
                  <a:srgbClr val="0070C0"/>
                </a:solidFill>
                <a:latin typeface="Comic Sans MS" pitchFamily="66" charset="0"/>
                <a:ea typeface="Calibri"/>
                <a:cs typeface="Arial"/>
              </a:rPr>
              <a:t>Ján Navrátil</a:t>
            </a: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  <a:ea typeface="Calibri"/>
                <a:cs typeface="Arial"/>
              </a:rPr>
              <a:t> báseň, ktorá je v </a:t>
            </a: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  <a:ea typeface="Calibri"/>
                <a:cs typeface="Arial"/>
              </a:rPr>
              <a:t>čítanke. Prečítajte si ju! </a:t>
            </a:r>
            <a:endParaRPr lang="sk-SK" sz="2400" b="1" dirty="0">
              <a:solidFill>
                <a:srgbClr val="0070C0"/>
              </a:solidFill>
              <a:latin typeface="Comic Sans MS" pitchFamily="66" charset="0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zspetzvalaspisskabela.edupage.org/files/ako_spr._pis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471577">
            <a:off x="-2385037" y="2128084"/>
            <a:ext cx="7528986" cy="1811377"/>
          </a:xfrm>
          <a:prstGeom prst="rect">
            <a:avLst/>
          </a:prstGeom>
          <a:noFill/>
        </p:spPr>
      </p:pic>
      <p:pic>
        <p:nvPicPr>
          <p:cNvPr id="5" name="Obrázo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1312" y="0"/>
            <a:ext cx="6192688" cy="685800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zspetzvalaspisskabela.edupage.org/files/ako_spr._pis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471577">
            <a:off x="-2564549" y="2128086"/>
            <a:ext cx="7528986" cy="1811377"/>
          </a:xfrm>
          <a:prstGeom prst="rect">
            <a:avLst/>
          </a:prstGeom>
          <a:noFill/>
        </p:spPr>
      </p:pic>
      <p:pic>
        <p:nvPicPr>
          <p:cNvPr id="3" name="Obrázok 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67736" y="3977680"/>
            <a:ext cx="237626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láčik 3"/>
          <p:cNvSpPr/>
          <p:nvPr/>
        </p:nvSpPr>
        <p:spPr>
          <a:xfrm>
            <a:off x="2699792" y="764704"/>
            <a:ext cx="5329238" cy="2808288"/>
          </a:xfrm>
          <a:prstGeom prst="cloudCallout">
            <a:avLst>
              <a:gd name="adj1" fmla="val 33646"/>
              <a:gd name="adj2" fmla="val 10813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</a:rPr>
              <a:t>Teraz deti, odpovedajte na moje otázky! Dúfam, že ste si dobre básničku prečítali.</a:t>
            </a:r>
            <a:endParaRPr lang="sk-SK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zspetzvalaspisskabela.edupage.org/files/ako_spr._pis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4159">
            <a:off x="876667" y="4957749"/>
            <a:ext cx="7528986" cy="1811377"/>
          </a:xfrm>
          <a:prstGeom prst="rect">
            <a:avLst/>
          </a:prstGeom>
          <a:noFill/>
        </p:spPr>
      </p:pic>
      <p:sp>
        <p:nvSpPr>
          <p:cNvPr id="3" name="Rám obrazu 2"/>
          <p:cNvSpPr/>
          <p:nvPr/>
        </p:nvSpPr>
        <p:spPr>
          <a:xfrm>
            <a:off x="0" y="0"/>
            <a:ext cx="9144000" cy="1008112"/>
          </a:xfrm>
          <a:prstGeom prst="bevel">
            <a:avLst/>
          </a:prstGeom>
          <a:solidFill>
            <a:srgbClr val="FFCC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Prečo je prvácke pero silné ?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0" y="980728"/>
          <a:ext cx="9144000" cy="151216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144000"/>
              </a:tblGrid>
              <a:tr h="1512168">
                <a:tc>
                  <a:txBody>
                    <a:bodyPr/>
                    <a:lstStyle>
                      <a:defPPr>
                        <a:defRPr lang="sk-SK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4000" baseline="0" dirty="0" smtClean="0"/>
                        <a:t>Pretože je prvácke a nosí na svalnatom krku ťažkú ruku.</a:t>
                      </a:r>
                      <a:endParaRPr lang="sk-SK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ám obrazu 4"/>
          <p:cNvSpPr/>
          <p:nvPr/>
        </p:nvSpPr>
        <p:spPr>
          <a:xfrm>
            <a:off x="0" y="2492896"/>
            <a:ext cx="9144000" cy="864095"/>
          </a:xfrm>
          <a:prstGeom prst="bevel">
            <a:avLst/>
          </a:prstGeom>
          <a:solidFill>
            <a:srgbClr val="FFFF6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Čiu ruku nosí prvácke pero z básne?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0" y="3356992"/>
          <a:ext cx="9144000" cy="720080"/>
        </p:xfrm>
        <a:graphic>
          <a:graphicData uri="http://schemas.openxmlformats.org/drawingml/2006/table">
            <a:tbl>
              <a:tblPr firstRow="1" bandRow="1"/>
              <a:tblGrid>
                <a:gridCol w="9144000"/>
              </a:tblGrid>
              <a:tr h="720080">
                <a:tc>
                  <a:txBody>
                    <a:bodyPr/>
                    <a:lstStyle>
                      <a:defPPr>
                        <a:defRPr lang="sk-SK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600" baseline="0" dirty="0" smtClean="0"/>
                        <a:t>Prvácke pero nosí prvákovu ruku.</a:t>
                      </a:r>
                      <a:endParaRPr lang="sk-SK" sz="3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zspetzvalaspisskabela.edupage.org/files/ako_spr._pis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471577">
            <a:off x="-3105117" y="2128086"/>
            <a:ext cx="7528986" cy="1811377"/>
          </a:xfrm>
          <a:prstGeom prst="rect">
            <a:avLst/>
          </a:prstGeom>
          <a:noFill/>
        </p:spPr>
      </p:pic>
      <p:sp>
        <p:nvSpPr>
          <p:cNvPr id="3" name="Rám obrazu 2"/>
          <p:cNvSpPr/>
          <p:nvPr/>
        </p:nvSpPr>
        <p:spPr>
          <a:xfrm>
            <a:off x="1691680" y="0"/>
            <a:ext cx="7452320" cy="1008112"/>
          </a:xfrm>
          <a:prstGeom prst="bevel">
            <a:avLst/>
          </a:prstGeom>
          <a:solidFill>
            <a:srgbClr val="99FF99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Prečo sa báseň končí?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ám obrazu 3"/>
          <p:cNvSpPr/>
          <p:nvPr/>
        </p:nvSpPr>
        <p:spPr>
          <a:xfrm>
            <a:off x="1691680" y="980728"/>
            <a:ext cx="7452320" cy="1512168"/>
          </a:xfrm>
          <a:prstGeom prst="bevel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Báseň sa končí, lebo prváci majú písanie</a:t>
            </a:r>
            <a:r>
              <a:rPr lang="sk-SK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ám obrazu 4"/>
          <p:cNvSpPr/>
          <p:nvPr/>
        </p:nvSpPr>
        <p:spPr>
          <a:xfrm>
            <a:off x="1691680" y="2420888"/>
            <a:ext cx="7452320" cy="1008112"/>
          </a:xfrm>
          <a:prstGeom prst="bevel">
            <a:avLst/>
          </a:prstGeom>
          <a:solidFill>
            <a:srgbClr val="FFCC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Existuje také pero naozaj  ?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ám obrazu 8"/>
          <p:cNvSpPr/>
          <p:nvPr/>
        </p:nvSpPr>
        <p:spPr>
          <a:xfrm>
            <a:off x="1691680" y="3429000"/>
            <a:ext cx="7452320" cy="1008112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 pero bojazlivé?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ám obrazu 9"/>
          <p:cNvSpPr/>
          <p:nvPr/>
        </p:nvSpPr>
        <p:spPr>
          <a:xfrm>
            <a:off x="1691680" y="4437112"/>
            <a:ext cx="7452320" cy="1008112"/>
          </a:xfrm>
          <a:prstGeom prst="bevel">
            <a:avLst/>
          </a:prstGeom>
          <a:solidFill>
            <a:srgbClr val="99FF9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Chcel/a by si také pero?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://www.papirnictvipavlik.cz/galerie/1_3435/skolni-roller-tornado-fruity-2675-1-origina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589240"/>
            <a:ext cx="8572500" cy="1556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zspetzvalaspisskabela.edupage.org/files/ako_spr._pis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471577">
            <a:off x="-2564549" y="2128086"/>
            <a:ext cx="7528986" cy="1811377"/>
          </a:xfrm>
          <a:prstGeom prst="rect">
            <a:avLst/>
          </a:prstGeom>
          <a:noFill/>
        </p:spPr>
      </p:pic>
      <p:pic>
        <p:nvPicPr>
          <p:cNvPr id="3" name="Obrázok 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3977680"/>
            <a:ext cx="295232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láčik 3"/>
          <p:cNvSpPr/>
          <p:nvPr/>
        </p:nvSpPr>
        <p:spPr>
          <a:xfrm>
            <a:off x="2123728" y="332656"/>
            <a:ext cx="5329238" cy="3168352"/>
          </a:xfrm>
          <a:prstGeom prst="cloudCallout">
            <a:avLst>
              <a:gd name="adj1" fmla="val 34055"/>
              <a:gd name="adj2" fmla="val 1193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</a:rPr>
              <a:t>Deti zahral som sa na škriatka a niektoré slová v básničke som poplietol. Viete povedať, ktoré sú to slová? </a:t>
            </a:r>
            <a:endParaRPr lang="sk-SK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ám obrazu 2"/>
          <p:cNvSpPr/>
          <p:nvPr/>
        </p:nvSpPr>
        <p:spPr>
          <a:xfrm>
            <a:off x="1475656" y="0"/>
            <a:ext cx="7668344" cy="6858000"/>
          </a:xfrm>
          <a:prstGeom prst="bevel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k-SK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sk-SK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Ján Navrátil</a:t>
            </a:r>
          </a:p>
          <a:p>
            <a:pPr>
              <a:defRPr/>
            </a:pPr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Prvácke pero</a:t>
            </a:r>
          </a:p>
          <a:p>
            <a:pPr>
              <a:defRPr/>
            </a:pPr>
            <a:r>
              <a:rPr lang="sk-SK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Ja som pero silácke,</a:t>
            </a:r>
          </a:p>
          <a:p>
            <a:pPr>
              <a:defRPr/>
            </a:pPr>
            <a:r>
              <a:rPr lang="sk-SK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k-SK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retože som druhácke.</a:t>
            </a:r>
          </a:p>
          <a:p>
            <a:pPr>
              <a:defRPr/>
            </a:pPr>
            <a:r>
              <a:rPr lang="sk-SK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Prvákovu silnú ruku</a:t>
            </a:r>
          </a:p>
          <a:p>
            <a:pPr>
              <a:defRPr/>
            </a:pPr>
            <a:r>
              <a:rPr lang="sk-SK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osím na tenkom krku.</a:t>
            </a:r>
          </a:p>
          <a:p>
            <a:pPr>
              <a:defRPr/>
            </a:pPr>
            <a:r>
              <a:rPr lang="sk-SK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(Myslím, že mi pristane.)</a:t>
            </a:r>
          </a:p>
          <a:p>
            <a:pPr>
              <a:defRPr/>
            </a:pPr>
            <a:r>
              <a:rPr lang="sk-SK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Pozor ! Máme čítanie.</a:t>
            </a:r>
          </a:p>
          <a:p>
            <a:pPr>
              <a:defRPr/>
            </a:pPr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papirnictvipavlik.cz/galerie/1_3435/skolni-roller-tornado-fruity-2675-1-origina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-2800680" y="2989321"/>
            <a:ext cx="6844308" cy="1242947"/>
          </a:xfrm>
          <a:prstGeom prst="rect">
            <a:avLst/>
          </a:prstGeom>
          <a:noFill/>
        </p:spPr>
      </p:pic>
      <p:cxnSp>
        <p:nvCxnSpPr>
          <p:cNvPr id="6" name="Rovná spojnica 5"/>
          <p:cNvCxnSpPr/>
          <p:nvPr/>
        </p:nvCxnSpPr>
        <p:spPr>
          <a:xfrm>
            <a:off x="5148064" y="3068960"/>
            <a:ext cx="23042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4644008" y="3717032"/>
            <a:ext cx="10801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644008" y="4293096"/>
            <a:ext cx="15841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5580112" y="5517232"/>
            <a:ext cx="15121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zspetzvalaspisskabela.edupage.org/files/ako_spr._pis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471577">
            <a:off x="-2745076" y="2128085"/>
            <a:ext cx="7528986" cy="1811377"/>
          </a:xfrm>
          <a:prstGeom prst="rect">
            <a:avLst/>
          </a:prstGeom>
          <a:noFill/>
        </p:spPr>
      </p:pic>
      <p:pic>
        <p:nvPicPr>
          <p:cNvPr id="3" name="Obrázok 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3977680"/>
            <a:ext cx="295232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láčik 3"/>
          <p:cNvSpPr/>
          <p:nvPr/>
        </p:nvSpPr>
        <p:spPr>
          <a:xfrm>
            <a:off x="2123728" y="332656"/>
            <a:ext cx="5329238" cy="3168352"/>
          </a:xfrm>
          <a:prstGeom prst="cloudCallout">
            <a:avLst>
              <a:gd name="adj1" fmla="val 35076"/>
              <a:gd name="adj2" fmla="val 1090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</a:rPr>
              <a:t>Deti ste veľmi šikovné. Stretneme sa pri čítaní o obyčajnej ceruzke. </a:t>
            </a:r>
            <a:endParaRPr lang="sk-SK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159</Words>
  <Application>Microsoft Office PowerPoint</Application>
  <PresentationFormat>Prezentácia na obrazovke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Prvácke pero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Prvácke pero</dc:title>
  <dc:creator>Eva Siposová</dc:creator>
  <cp:lastModifiedBy>Windows User</cp:lastModifiedBy>
  <cp:revision>7</cp:revision>
  <dcterms:created xsi:type="dcterms:W3CDTF">2014-05-31T06:17:12Z</dcterms:created>
  <dcterms:modified xsi:type="dcterms:W3CDTF">2020-05-31T22:09:58Z</dcterms:modified>
</cp:coreProperties>
</file>