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72" r:id="rId5"/>
    <p:sldId id="271" r:id="rId6"/>
    <p:sldId id="270" r:id="rId7"/>
    <p:sldId id="269" r:id="rId8"/>
    <p:sldId id="268" r:id="rId9"/>
    <p:sldId id="267" r:id="rId10"/>
    <p:sldId id="266" r:id="rId11"/>
    <p:sldId id="265" r:id="rId12"/>
    <p:sldId id="264" r:id="rId13"/>
    <p:sldId id="263" r:id="rId14"/>
    <p:sldId id="262" r:id="rId15"/>
    <p:sldId id="273" r:id="rId16"/>
    <p:sldId id="258" r:id="rId17"/>
    <p:sldId id="259" r:id="rId1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409"/>
    <a:srgbClr val="FFE2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D204-73E9-4D16-B384-5345D04A139C}" type="datetimeFigureOut">
              <a:rPr lang="sk-SK" smtClean="0"/>
              <a:pPr/>
              <a:t>17.5.2020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53FE-A9CE-4C8A-BD62-2CD076E3D79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D204-73E9-4D16-B384-5345D04A139C}" type="datetimeFigureOut">
              <a:rPr lang="sk-SK" smtClean="0"/>
              <a:pPr/>
              <a:t>17.5.2020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53FE-A9CE-4C8A-BD62-2CD076E3D79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D204-73E9-4D16-B384-5345D04A139C}" type="datetimeFigureOut">
              <a:rPr lang="sk-SK" smtClean="0"/>
              <a:pPr/>
              <a:t>17.5.2020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53FE-A9CE-4C8A-BD62-2CD076E3D79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D204-73E9-4D16-B384-5345D04A139C}" type="datetimeFigureOut">
              <a:rPr lang="sk-SK" smtClean="0"/>
              <a:pPr/>
              <a:t>17.5.2020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53FE-A9CE-4C8A-BD62-2CD076E3D79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D204-73E9-4D16-B384-5345D04A139C}" type="datetimeFigureOut">
              <a:rPr lang="sk-SK" smtClean="0"/>
              <a:pPr/>
              <a:t>17.5.2020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53FE-A9CE-4C8A-BD62-2CD076E3D79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D204-73E9-4D16-B384-5345D04A139C}" type="datetimeFigureOut">
              <a:rPr lang="sk-SK" smtClean="0"/>
              <a:pPr/>
              <a:t>17.5.2020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53FE-A9CE-4C8A-BD62-2CD076E3D79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D204-73E9-4D16-B384-5345D04A139C}" type="datetimeFigureOut">
              <a:rPr lang="sk-SK" smtClean="0"/>
              <a:pPr/>
              <a:t>17.5.2020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53FE-A9CE-4C8A-BD62-2CD076E3D79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D204-73E9-4D16-B384-5345D04A139C}" type="datetimeFigureOut">
              <a:rPr lang="sk-SK" smtClean="0"/>
              <a:pPr/>
              <a:t>17.5.2020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53FE-A9CE-4C8A-BD62-2CD076E3D79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D204-73E9-4D16-B384-5345D04A139C}" type="datetimeFigureOut">
              <a:rPr lang="sk-SK" smtClean="0"/>
              <a:pPr/>
              <a:t>17.5.2020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53FE-A9CE-4C8A-BD62-2CD076E3D79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D204-73E9-4D16-B384-5345D04A139C}" type="datetimeFigureOut">
              <a:rPr lang="sk-SK" smtClean="0"/>
              <a:pPr/>
              <a:t>17.5.2020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53FE-A9CE-4C8A-BD62-2CD076E3D79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D204-73E9-4D16-B384-5345D04A139C}" type="datetimeFigureOut">
              <a:rPr lang="sk-SK" smtClean="0"/>
              <a:pPr/>
              <a:t>17.5.2020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53FE-A9CE-4C8A-BD62-2CD076E3D79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5D204-73E9-4D16-B384-5345D04A139C}" type="datetimeFigureOut">
              <a:rPr lang="sk-SK" smtClean="0"/>
              <a:pPr/>
              <a:t>17.5.2020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D53FE-A9CE-4C8A-BD62-2CD076E3D79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Documents and Settings\Evka\My Documents\My Documents\Moje\Šablóny\Jednoduché\a ešte iná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755576" y="692696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800" b="1" dirty="0" smtClean="0">
                <a:solidFill>
                  <a:srgbClr val="0070C0"/>
                </a:solidFill>
                <a:latin typeface="Comic Sans MS" pitchFamily="66" charset="0"/>
              </a:rPr>
              <a:t>So žriebätkom Pejkom sa učíme</a:t>
            </a:r>
            <a:endParaRPr lang="sk-SK" sz="4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028" name="Picture 4" descr="http://obrazkybk.wz.cz/l4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132856"/>
            <a:ext cx="2952328" cy="3825487"/>
          </a:xfrm>
          <a:prstGeom prst="rect">
            <a:avLst/>
          </a:prstGeom>
          <a:noFill/>
        </p:spPr>
      </p:pic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2987824" y="4005064"/>
            <a:ext cx="1872555" cy="20173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68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9600" b="1" kern="10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ä</a:t>
            </a:r>
          </a:p>
        </p:txBody>
      </p:sp>
      <p:pic>
        <p:nvPicPr>
          <p:cNvPr id="9" name="Obrázok 8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3429000"/>
            <a:ext cx="352839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Jednoduché\a ešte iná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pic>
        <p:nvPicPr>
          <p:cNvPr id="3" name="Picture 4" descr="http://obrazkybk.wz.cz/l4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853384"/>
            <a:ext cx="1800200" cy="2200892"/>
          </a:xfrm>
          <a:prstGeom prst="rect">
            <a:avLst/>
          </a:prstGeom>
          <a:noFill/>
        </p:spPr>
      </p:pic>
      <p:sp>
        <p:nvSpPr>
          <p:cNvPr id="4" name="Obdĺžnik 3"/>
          <p:cNvSpPr/>
          <p:nvPr/>
        </p:nvSpPr>
        <p:spPr>
          <a:xfrm>
            <a:off x="827584" y="764704"/>
            <a:ext cx="748883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3600" b="1" cap="none" spc="0" dirty="0" smtClean="0">
                <a:ln w="11430"/>
                <a:solidFill>
                  <a:srgbClr val="C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Prečítajte </a:t>
            </a:r>
            <a:r>
              <a:rPr lang="sk-SK" sz="3600" b="1" dirty="0" smtClean="0">
                <a:ln w="11430"/>
                <a:solidFill>
                  <a:srgbClr val="C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Pejkovi</a:t>
            </a:r>
            <a:r>
              <a:rPr lang="sk-SK" sz="3600" b="1" cap="none" spc="0" dirty="0" smtClean="0">
                <a:ln w="11430"/>
                <a:solidFill>
                  <a:srgbClr val="C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pPr algn="ctr"/>
            <a:r>
              <a:rPr lang="sk-SK" sz="3600" b="1" cap="none" spc="0" dirty="0" smtClean="0">
                <a:ln w="11430"/>
                <a:solidFill>
                  <a:srgbClr val="C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slová</a:t>
            </a:r>
            <a:endParaRPr lang="sk-SK" sz="3600" b="1" cap="none" spc="0" dirty="0">
              <a:ln w="11430"/>
              <a:solidFill>
                <a:srgbClr val="C00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971600" y="1628800"/>
            <a:ext cx="1440160" cy="863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päť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6660232" y="1772816"/>
            <a:ext cx="1440160" cy="864096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päsť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2771800" y="2204864"/>
            <a:ext cx="1440160" cy="86409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rgbClr val="0070C0"/>
                </a:solidFill>
                <a:latin typeface="Comic Sans MS" pitchFamily="66" charset="0"/>
              </a:rPr>
              <a:t>opäť</a:t>
            </a:r>
            <a:endParaRPr lang="sk-SK" sz="4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971600" y="2924944"/>
            <a:ext cx="1440160" cy="864096"/>
          </a:xfrm>
          <a:prstGeom prst="rect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smäd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2771800" y="3356992"/>
            <a:ext cx="1440160" cy="864096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päta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788024" y="3284984"/>
            <a:ext cx="1440160" cy="864096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mäso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6732240" y="3068960"/>
            <a:ext cx="1440160" cy="86409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rgbClr val="0070C0"/>
                </a:solidFill>
                <a:latin typeface="Comic Sans MS" pitchFamily="66" charset="0"/>
              </a:rPr>
              <a:t>bábä</a:t>
            </a:r>
            <a:endParaRPr lang="sk-SK" sz="4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2123728" y="4293096"/>
            <a:ext cx="1584176" cy="865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rgbClr val="0070C0"/>
                </a:solidFill>
                <a:latin typeface="Comic Sans MS" pitchFamily="66" charset="0"/>
              </a:rPr>
              <a:t>deväť</a:t>
            </a:r>
            <a:endParaRPr lang="sk-SK" sz="4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067944" y="4293096"/>
            <a:ext cx="1656184" cy="864096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väzeň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6300192" y="4149080"/>
            <a:ext cx="1872208" cy="863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pamäť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915816" y="5301208"/>
            <a:ext cx="2016224" cy="864096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mäkký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5724128" y="5229200"/>
            <a:ext cx="1944216" cy="864096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obväz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4644008" y="2204864"/>
            <a:ext cx="1440160" cy="865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rgbClr val="0070C0"/>
                </a:solidFill>
                <a:latin typeface="Comic Sans MS" pitchFamily="66" charset="0"/>
              </a:rPr>
              <a:t>späť</a:t>
            </a:r>
            <a:endParaRPr lang="sk-SK" sz="4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Jednoduché\a ešte iná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pic>
        <p:nvPicPr>
          <p:cNvPr id="3" name="Picture 4" descr="http://obrazkybk.wz.cz/l4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853384"/>
            <a:ext cx="1800200" cy="2200892"/>
          </a:xfrm>
          <a:prstGeom prst="rect">
            <a:avLst/>
          </a:prstGeom>
          <a:noFill/>
        </p:spPr>
      </p:pic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1259632" y="908720"/>
            <a:ext cx="2088232" cy="863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nevädza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3779912" y="908720"/>
            <a:ext cx="1872208" cy="865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rgbClr val="0070C0"/>
                </a:solidFill>
                <a:latin typeface="Comic Sans MS" pitchFamily="66" charset="0"/>
              </a:rPr>
              <a:t>holúbä</a:t>
            </a:r>
            <a:endParaRPr lang="sk-SK" sz="4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6012160" y="908720"/>
            <a:ext cx="2088232" cy="864096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väčšina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827584" y="1988840"/>
            <a:ext cx="2376264" cy="86409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rgbClr val="0070C0"/>
                </a:solidFill>
                <a:latin typeface="Comic Sans MS" pitchFamily="66" charset="0"/>
              </a:rPr>
              <a:t>pamätník</a:t>
            </a:r>
            <a:endParaRPr lang="sk-SK" sz="4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3491880" y="1988840"/>
            <a:ext cx="2160240" cy="864096"/>
          </a:xfrm>
          <a:prstGeom prst="rect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púpätko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940152" y="1988840"/>
            <a:ext cx="2376264" cy="864096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podpätok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2483768" y="3140968"/>
            <a:ext cx="2304256" cy="864096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napätie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5364088" y="3140968"/>
            <a:ext cx="2664296" cy="865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rgbClr val="0070C0"/>
                </a:solidFill>
                <a:latin typeface="Comic Sans MS" pitchFamily="66" charset="0"/>
              </a:rPr>
              <a:t>spamätať</a:t>
            </a:r>
            <a:endParaRPr lang="sk-SK" sz="4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3491880" y="4221088"/>
            <a:ext cx="3240360" cy="864096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uvädnúť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4067944" y="5229200"/>
            <a:ext cx="3816424" cy="864096"/>
          </a:xfrm>
          <a:prstGeom prst="rect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  <a:latin typeface="Comic Sans MS" pitchFamily="66" charset="0"/>
              </a:rPr>
              <a:t>devätnásť</a:t>
            </a:r>
            <a:endParaRPr lang="sk-SK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Jednoduché\a ešte iná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"/>
            <a:ext cx="9144001" cy="6858001"/>
          </a:xfrm>
          <a:prstGeom prst="rect">
            <a:avLst/>
          </a:prstGeom>
          <a:noFill/>
        </p:spPr>
      </p:pic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827584" y="908720"/>
            <a:ext cx="75608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sk-SK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Spojte slová rovnakého významu:</a:t>
            </a: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1475656" y="2060848"/>
            <a:ext cx="18732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zväz</a:t>
            </a:r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1331640" y="3429000"/>
            <a:ext cx="27363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mäkčeň</a:t>
            </a: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1259632" y="4797152"/>
            <a:ext cx="24479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 opäť</a:t>
            </a:r>
          </a:p>
        </p:txBody>
      </p: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5076056" y="2204864"/>
            <a:ext cx="23764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zasa</a:t>
            </a:r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5364088" y="3429000"/>
            <a:ext cx="2159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spolok</a:t>
            </a: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5220072" y="4869160"/>
            <a:ext cx="31683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znamienko</a:t>
            </a:r>
          </a:p>
        </p:txBody>
      </p:sp>
      <p:sp>
        <p:nvSpPr>
          <p:cNvPr id="15" name="Line 35"/>
          <p:cNvSpPr>
            <a:spLocks noChangeShapeType="1"/>
          </p:cNvSpPr>
          <p:nvPr/>
        </p:nvSpPr>
        <p:spPr bwMode="auto">
          <a:xfrm>
            <a:off x="3203848" y="2564904"/>
            <a:ext cx="2016224" cy="136815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sk-SK"/>
          </a:p>
        </p:txBody>
      </p:sp>
      <p:sp>
        <p:nvSpPr>
          <p:cNvPr id="16" name="Line 34"/>
          <p:cNvSpPr>
            <a:spLocks noChangeShapeType="1"/>
          </p:cNvSpPr>
          <p:nvPr/>
        </p:nvSpPr>
        <p:spPr bwMode="auto">
          <a:xfrm flipV="1">
            <a:off x="3203848" y="2852936"/>
            <a:ext cx="2088232" cy="237626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sk-SK"/>
          </a:p>
        </p:txBody>
      </p:sp>
      <p:sp>
        <p:nvSpPr>
          <p:cNvPr id="17" name="Line 36"/>
          <p:cNvSpPr>
            <a:spLocks noChangeShapeType="1"/>
          </p:cNvSpPr>
          <p:nvPr/>
        </p:nvSpPr>
        <p:spPr bwMode="auto">
          <a:xfrm>
            <a:off x="3707904" y="3933056"/>
            <a:ext cx="1368152" cy="144016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  <p:bldP spid="13" grpId="0"/>
      <p:bldP spid="14" grpId="0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Jednoduché\a ešte iná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pic>
        <p:nvPicPr>
          <p:cNvPr id="3" name="Picture 4" descr="http://obrazkybk.wz.cz/l4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853384"/>
            <a:ext cx="1800200" cy="2200892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899592" y="764704"/>
            <a:ext cx="74888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3600" b="1" cap="none" spc="0" dirty="0" smtClean="0">
                <a:ln w="11430"/>
                <a:solidFill>
                  <a:srgbClr val="C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Prečítajte </a:t>
            </a:r>
            <a:r>
              <a:rPr lang="sk-SK" sz="3600" b="1" dirty="0" smtClean="0">
                <a:ln w="11430"/>
                <a:solidFill>
                  <a:srgbClr val="C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Pejkovi</a:t>
            </a:r>
            <a:r>
              <a:rPr lang="sk-SK" sz="3600" b="1" cap="none" spc="0" dirty="0" smtClean="0">
                <a:ln w="11430"/>
                <a:solidFill>
                  <a:srgbClr val="C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vety</a:t>
            </a:r>
            <a:endParaRPr lang="sk-SK" sz="3600" b="1" cap="none" spc="0" dirty="0">
              <a:ln w="11430"/>
              <a:solidFill>
                <a:srgbClr val="C00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Rám obrazu 5"/>
          <p:cNvSpPr/>
          <p:nvPr/>
        </p:nvSpPr>
        <p:spPr>
          <a:xfrm>
            <a:off x="683568" y="1340768"/>
            <a:ext cx="7848872" cy="1224136"/>
          </a:xfrm>
          <a:prstGeom prst="bevel">
            <a:avLst/>
          </a:prstGeom>
          <a:solidFill>
            <a:srgbClr val="FFCC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Hups má rád mätový čaj.</a:t>
            </a:r>
            <a:endParaRPr lang="sk-SK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ám obrazu 6"/>
          <p:cNvSpPr/>
          <p:nvPr/>
        </p:nvSpPr>
        <p:spPr>
          <a:xfrm>
            <a:off x="611560" y="2564904"/>
            <a:ext cx="7992888" cy="1152128"/>
          </a:xfrm>
          <a:prstGeom prst="bevel">
            <a:avLst/>
          </a:prstGeom>
          <a:solidFill>
            <a:srgbClr val="99FF99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Mäty nemá nikdy dosť.</a:t>
            </a:r>
            <a:endParaRPr lang="sk-SK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ám obrazu 7"/>
          <p:cNvSpPr/>
          <p:nvPr/>
        </p:nvSpPr>
        <p:spPr>
          <a:xfrm>
            <a:off x="2339752" y="3717032"/>
            <a:ext cx="6264696" cy="1512168"/>
          </a:xfrm>
          <a:prstGeom prst="beve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tak sa ju rozhodol pestovať.</a:t>
            </a:r>
            <a:endParaRPr lang="sk-SK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ám obrazu 8"/>
          <p:cNvSpPr/>
          <p:nvPr/>
        </p:nvSpPr>
        <p:spPr>
          <a:xfrm>
            <a:off x="2339752" y="5085184"/>
            <a:ext cx="6264696" cy="1368152"/>
          </a:xfrm>
          <a:prstGeom prst="bevel">
            <a:avLst/>
          </a:prstGeom>
          <a:solidFill>
            <a:srgbClr val="FFFF66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črepníka nasypal hlinu.</a:t>
            </a:r>
            <a:endParaRPr lang="sk-SK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Jednoduché\a ešte iná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pic>
        <p:nvPicPr>
          <p:cNvPr id="3" name="Picture 4" descr="http://obrazkybk.wz.cz/l4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37112"/>
            <a:ext cx="1800200" cy="2200892"/>
          </a:xfrm>
          <a:prstGeom prst="rect">
            <a:avLst/>
          </a:prstGeom>
          <a:noFill/>
        </p:spPr>
      </p:pic>
      <p:sp>
        <p:nvSpPr>
          <p:cNvPr id="4" name="Rám obrazu 3"/>
          <p:cNvSpPr/>
          <p:nvPr/>
        </p:nvSpPr>
        <p:spPr>
          <a:xfrm>
            <a:off x="683568" y="692696"/>
            <a:ext cx="7848872" cy="1440160"/>
          </a:xfrm>
          <a:prstGeom prst="bevel">
            <a:avLst/>
          </a:prstGeom>
          <a:solidFill>
            <a:srgbClr val="FFCC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mäkkej hliny zasadil rastlinku mäty.</a:t>
            </a:r>
            <a:endParaRPr lang="sk-SK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ám obrazu 4"/>
          <p:cNvSpPr/>
          <p:nvPr/>
        </p:nvSpPr>
        <p:spPr>
          <a:xfrm>
            <a:off x="683568" y="2132856"/>
            <a:ext cx="7848872" cy="1008112"/>
          </a:xfrm>
          <a:prstGeom prst="bevel">
            <a:avLst/>
          </a:prstGeom>
          <a:solidFill>
            <a:srgbClr val="99FF99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Mäta začala rásť.</a:t>
            </a:r>
            <a:endParaRPr lang="sk-SK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ám obrazu 5"/>
          <p:cNvSpPr/>
          <p:nvPr/>
        </p:nvSpPr>
        <p:spPr>
          <a:xfrm>
            <a:off x="1547664" y="3140968"/>
            <a:ext cx="6984776" cy="1512168"/>
          </a:xfrm>
          <a:prstGeom prst="beve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Hupsovi</a:t>
            </a:r>
            <a:r>
              <a:rPr lang="sk-SK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sa zdalo, že rastie pomaly.</a:t>
            </a:r>
            <a:endParaRPr lang="sk-SK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ázok 7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3861048"/>
            <a:ext cx="216024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Jednoduché\a ešte iná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pic>
        <p:nvPicPr>
          <p:cNvPr id="3" name="Picture 4" descr="http://obrazkybk.wz.cz/l4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09120"/>
            <a:ext cx="1800200" cy="2200892"/>
          </a:xfrm>
          <a:prstGeom prst="rect">
            <a:avLst/>
          </a:prstGeom>
          <a:noFill/>
        </p:spPr>
      </p:pic>
      <p:sp>
        <p:nvSpPr>
          <p:cNvPr id="4" name="Rám obrazu 3"/>
          <p:cNvSpPr/>
          <p:nvPr/>
        </p:nvSpPr>
        <p:spPr>
          <a:xfrm>
            <a:off x="683568" y="2852936"/>
            <a:ext cx="7776864" cy="1080120"/>
          </a:xfrm>
          <a:prstGeom prst="bevel">
            <a:avLst/>
          </a:prstGeom>
          <a:solidFill>
            <a:srgbClr val="FFFF66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potom pre istotu opäť.</a:t>
            </a:r>
            <a:endParaRPr lang="sk-SK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ám obrazu 4"/>
          <p:cNvSpPr/>
          <p:nvPr/>
        </p:nvSpPr>
        <p:spPr>
          <a:xfrm>
            <a:off x="683568" y="692696"/>
            <a:ext cx="7848872" cy="1152128"/>
          </a:xfrm>
          <a:prstGeom prst="bevel">
            <a:avLst/>
          </a:prstGeom>
          <a:solidFill>
            <a:srgbClr val="FFCC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Isto je smädná!</a:t>
            </a:r>
            <a:endParaRPr lang="sk-SK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ám obrazu 5"/>
          <p:cNvSpPr/>
          <p:nvPr/>
        </p:nvSpPr>
        <p:spPr>
          <a:xfrm>
            <a:off x="683568" y="1844824"/>
            <a:ext cx="7776864" cy="1008112"/>
          </a:xfrm>
          <a:prstGeom prst="bevel">
            <a:avLst/>
          </a:prstGeom>
          <a:solidFill>
            <a:srgbClr val="99FF99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Hups mätu polial.</a:t>
            </a:r>
            <a:endParaRPr lang="sk-SK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ám obrazu 6"/>
          <p:cNvSpPr/>
          <p:nvPr/>
        </p:nvSpPr>
        <p:spPr>
          <a:xfrm>
            <a:off x="1619672" y="4005064"/>
            <a:ext cx="3888432" cy="1440160"/>
          </a:xfrm>
          <a:prstGeom prst="beve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Polial ju až deväťkrát!</a:t>
            </a:r>
            <a:endParaRPr lang="sk-SK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ázok 7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3068960"/>
            <a:ext cx="349188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ĺžnik 8"/>
          <p:cNvSpPr/>
          <p:nvPr/>
        </p:nvSpPr>
        <p:spPr>
          <a:xfrm>
            <a:off x="7884368" y="5949280"/>
            <a:ext cx="864096" cy="792088"/>
          </a:xfrm>
          <a:prstGeom prst="rect">
            <a:avLst/>
          </a:prstGeom>
          <a:solidFill>
            <a:srgbClr val="FFC4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Jednoduché\a ešte iná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pic>
        <p:nvPicPr>
          <p:cNvPr id="3" name="Picture 4" descr="http://obrazkybk.wz.cz/l4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09120"/>
            <a:ext cx="1800200" cy="2200892"/>
          </a:xfrm>
          <a:prstGeom prst="rect">
            <a:avLst/>
          </a:prstGeom>
          <a:noFill/>
        </p:spPr>
      </p:pic>
      <p:sp>
        <p:nvSpPr>
          <p:cNvPr id="4" name="Rám obrazu 3"/>
          <p:cNvSpPr/>
          <p:nvPr/>
        </p:nvSpPr>
        <p:spPr>
          <a:xfrm>
            <a:off x="683568" y="692696"/>
            <a:ext cx="7848872" cy="1152128"/>
          </a:xfrm>
          <a:prstGeom prst="bevel">
            <a:avLst/>
          </a:prstGeom>
          <a:solidFill>
            <a:srgbClr val="FFCC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Chudera mäta.</a:t>
            </a:r>
            <a:endParaRPr lang="sk-SK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ám obrazu 4"/>
          <p:cNvSpPr/>
          <p:nvPr/>
        </p:nvSpPr>
        <p:spPr>
          <a:xfrm>
            <a:off x="683568" y="1844824"/>
            <a:ext cx="7776864" cy="1008112"/>
          </a:xfrm>
          <a:prstGeom prst="bevel">
            <a:avLst/>
          </a:prstGeom>
          <a:solidFill>
            <a:srgbClr val="99FF99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Od toľkého polievania zvädla.</a:t>
            </a:r>
            <a:endParaRPr lang="sk-SK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ám obrazu 5"/>
          <p:cNvSpPr/>
          <p:nvPr/>
        </p:nvSpPr>
        <p:spPr>
          <a:xfrm>
            <a:off x="683568" y="2852936"/>
            <a:ext cx="7776864" cy="1080120"/>
          </a:xfrm>
          <a:prstGeom prst="bevel">
            <a:avLst/>
          </a:prstGeom>
          <a:solidFill>
            <a:srgbClr val="FFFF66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Čo urobil Hups?</a:t>
            </a:r>
            <a:endParaRPr lang="sk-SK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ám obrazu 6"/>
          <p:cNvSpPr/>
          <p:nvPr/>
        </p:nvSpPr>
        <p:spPr>
          <a:xfrm>
            <a:off x="1547664" y="3861048"/>
            <a:ext cx="6912768" cy="1080120"/>
          </a:xfrm>
          <a:prstGeom prst="beve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Obviazal ju obväzom.</a:t>
            </a:r>
            <a:endParaRPr lang="sk-SK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ázok 7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3140968"/>
            <a:ext cx="252028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Jednoduché\a ešte iná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pic>
        <p:nvPicPr>
          <p:cNvPr id="3" name="Picture 4" descr="http://obrazkybk.wz.cz/l4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853384"/>
            <a:ext cx="1800200" cy="2200892"/>
          </a:xfrm>
          <a:prstGeom prst="rect">
            <a:avLst/>
          </a:prstGeom>
          <a:noFill/>
        </p:spPr>
      </p:pic>
      <p:sp>
        <p:nvSpPr>
          <p:cNvPr id="4" name="Obláčik 3"/>
          <p:cNvSpPr/>
          <p:nvPr/>
        </p:nvSpPr>
        <p:spPr>
          <a:xfrm>
            <a:off x="2843808" y="836712"/>
            <a:ext cx="5472608" cy="2952328"/>
          </a:xfrm>
          <a:prstGeom prst="cloudCallout">
            <a:avLst>
              <a:gd name="adj1" fmla="val -55443"/>
              <a:gd name="adj2" fmla="val 6663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k-SK" sz="2400" b="1" dirty="0">
                <a:solidFill>
                  <a:srgbClr val="0070C0"/>
                </a:solidFill>
                <a:latin typeface="Comic Sans MS" pitchFamily="66" charset="0"/>
              </a:rPr>
              <a:t>Hurá, už sme na </a:t>
            </a:r>
            <a:r>
              <a:rPr lang="sk-SK" sz="2400" b="1" dirty="0" smtClean="0">
                <a:solidFill>
                  <a:srgbClr val="0070C0"/>
                </a:solidFill>
                <a:latin typeface="Comic Sans MS" pitchFamily="66" charset="0"/>
              </a:rPr>
              <a:t>konci! Dúfam, že </a:t>
            </a:r>
            <a:r>
              <a:rPr lang="sk-SK" sz="2400" b="1" dirty="0">
                <a:solidFill>
                  <a:srgbClr val="0070C0"/>
                </a:solidFill>
                <a:latin typeface="Comic Sans MS" pitchFamily="66" charset="0"/>
              </a:rPr>
              <a:t>si písmenko </a:t>
            </a:r>
            <a:r>
              <a:rPr lang="sk-SK" sz="2400" b="1" dirty="0">
                <a:solidFill>
                  <a:srgbClr val="FF0000"/>
                </a:solidFill>
                <a:latin typeface="Comic Sans MS" pitchFamily="66" charset="0"/>
              </a:rPr>
              <a:t>ä</a:t>
            </a:r>
            <a:r>
              <a:rPr lang="sk-SK" sz="2400" b="1" dirty="0" smtClean="0">
                <a:solidFill>
                  <a:srgbClr val="0070C0"/>
                </a:solidFill>
                <a:latin typeface="Comic Sans MS" pitchFamily="66" charset="0"/>
              </a:rPr>
              <a:t> zapamätáte</a:t>
            </a:r>
            <a:r>
              <a:rPr lang="sk-SK" sz="2400" b="1" dirty="0">
                <a:solidFill>
                  <a:srgbClr val="0070C0"/>
                </a:solidFill>
                <a:latin typeface="Comic Sans MS" pitchFamily="66" charset="0"/>
              </a:rPr>
              <a:t>.</a:t>
            </a:r>
          </a:p>
          <a:p>
            <a:pPr lvl="0"/>
            <a:r>
              <a:rPr lang="sk-SK" sz="2400" b="1" dirty="0">
                <a:solidFill>
                  <a:srgbClr val="0070C0"/>
                </a:solidFill>
                <a:latin typeface="Comic Sans MS" pitchFamily="66" charset="0"/>
              </a:rPr>
              <a:t>Ahoj nabudúce.</a:t>
            </a:r>
            <a:endParaRPr lang="sk-SK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2" descr="C:\Documents and Settings\Evka\My Documents\My Documents\Moje\Šablóny\Jednoduché\a ešte iná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pic>
        <p:nvPicPr>
          <p:cNvPr id="5" name="Picture 4" descr="http://obrazkybk.wz.cz/l4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444813"/>
            <a:ext cx="2952328" cy="3609463"/>
          </a:xfrm>
          <a:prstGeom prst="rect">
            <a:avLst/>
          </a:prstGeom>
          <a:noFill/>
        </p:spPr>
      </p:pic>
      <p:sp>
        <p:nvSpPr>
          <p:cNvPr id="6" name="Oválna bublina 5"/>
          <p:cNvSpPr/>
          <p:nvPr/>
        </p:nvSpPr>
        <p:spPr>
          <a:xfrm>
            <a:off x="3563888" y="764704"/>
            <a:ext cx="4824536" cy="3024336"/>
          </a:xfrm>
          <a:prstGeom prst="wedgeEllipseCallout">
            <a:avLst>
              <a:gd name="adj1" fmla="val -65681"/>
              <a:gd name="adj2" fmla="val 3779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 smtClean="0">
                <a:solidFill>
                  <a:srgbClr val="0070C0"/>
                </a:solidFill>
                <a:latin typeface="Comic Sans MS" pitchFamily="66" charset="0"/>
              </a:rPr>
              <a:t>Ahoj, deti, som žriebätko Pejko a dnes sa spolu naučíme písmenko </a:t>
            </a:r>
            <a:r>
              <a:rPr lang="sk-SK" sz="3600" b="1" dirty="0" smtClean="0">
                <a:solidFill>
                  <a:srgbClr val="FF0000"/>
                </a:solidFill>
                <a:latin typeface="Comic Sans MS" pitchFamily="66" charset="0"/>
              </a:rPr>
              <a:t>ä</a:t>
            </a:r>
            <a:endParaRPr lang="sk-SK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Evka\My Documents\My Documents\Moje\Šablóny\Jednoduché\a ešte iná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pic>
        <p:nvPicPr>
          <p:cNvPr id="5" name="Picture 4" descr="http://obrazkybk.wz.cz/l4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853384"/>
            <a:ext cx="1800200" cy="2200892"/>
          </a:xfrm>
          <a:prstGeom prst="rect">
            <a:avLst/>
          </a:prstGeom>
          <a:noFill/>
        </p:spPr>
      </p:pic>
      <p:pic>
        <p:nvPicPr>
          <p:cNvPr id="6" name="Obrázok 5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764704"/>
            <a:ext cx="5760640" cy="5328592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Jednoduché\a ešte iná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pic>
        <p:nvPicPr>
          <p:cNvPr id="3" name="Picture 4" descr="http://obrazkybk.wz.cz/l4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876646"/>
            <a:ext cx="3456384" cy="4225713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1115616" y="908720"/>
            <a:ext cx="2736304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6000" b="1" dirty="0" smtClean="0">
                <a:ln w="11430">
                  <a:solidFill>
                    <a:srgbClr val="C00000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žrieb</a:t>
            </a:r>
            <a:r>
              <a:rPr lang="sk-SK" sz="6000" b="1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ä</a:t>
            </a:r>
            <a:endParaRPr lang="sk-SK" sz="6000" b="1" dirty="0">
              <a:ln w="1143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Picture 8" descr="holúbä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3789040"/>
            <a:ext cx="2305050" cy="2303463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5148064" y="1844824"/>
            <a:ext cx="2736304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6000" b="1" dirty="0" smtClean="0">
                <a:ln w="11430">
                  <a:solidFill>
                    <a:srgbClr val="C00000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holúb</a:t>
            </a:r>
            <a:r>
              <a:rPr lang="sk-SK" sz="6000" b="1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ä</a:t>
            </a:r>
            <a:endParaRPr lang="sk-SK" sz="6000" b="1" dirty="0">
              <a:ln w="1143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Jednoduché\a ešte iná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pic>
        <p:nvPicPr>
          <p:cNvPr id="4" name="Picture 17" descr="pät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3236771"/>
            <a:ext cx="3096344" cy="3000318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1115616" y="908720"/>
            <a:ext cx="2736304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6000" b="1" dirty="0" smtClean="0">
                <a:ln w="11430">
                  <a:solidFill>
                    <a:srgbClr val="C00000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</a:t>
            </a:r>
            <a:r>
              <a:rPr lang="sk-SK" sz="6000" b="1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ä</a:t>
            </a:r>
            <a:r>
              <a:rPr lang="sk-SK" sz="6000" b="1" dirty="0" smtClean="0">
                <a:ln w="11430">
                  <a:solidFill>
                    <a:srgbClr val="C00000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ta</a:t>
            </a:r>
            <a:endParaRPr lang="sk-SK" sz="6000" b="1" dirty="0">
              <a:ln w="11430">
                <a:solidFill>
                  <a:schemeClr val="bg1"/>
                </a:solidFill>
              </a:ln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098" name="Picture 2" descr="http://thumbs.dreamstime.com/thumb_573/1294745547lq6qZu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3068960"/>
            <a:ext cx="2857500" cy="2962276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4788024" y="1556792"/>
            <a:ext cx="2736304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6000" b="1" dirty="0" smtClean="0">
                <a:ln w="11430">
                  <a:solidFill>
                    <a:srgbClr val="C00000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</a:t>
            </a:r>
            <a:r>
              <a:rPr lang="sk-SK" sz="6000" b="1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ä</a:t>
            </a:r>
            <a:r>
              <a:rPr lang="sk-SK" sz="6000" b="1" dirty="0" smtClean="0">
                <a:ln w="11430">
                  <a:solidFill>
                    <a:srgbClr val="C00000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sť</a:t>
            </a:r>
            <a:endParaRPr lang="sk-SK" sz="6000" b="1" dirty="0">
              <a:ln w="11430">
                <a:solidFill>
                  <a:schemeClr val="bg1"/>
                </a:solidFill>
              </a:ln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Jednoduché\a ešte iná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pic>
        <p:nvPicPr>
          <p:cNvPr id="5124" name="Picture 4" descr="http://www.patorka.wbl.sk/fotogalerie/2/velke/cislo-cislica-patka-pat1_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3068960"/>
            <a:ext cx="3333750" cy="2857500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1259632" y="1556792"/>
            <a:ext cx="172819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6000" b="1" dirty="0" smtClean="0">
                <a:ln w="11430">
                  <a:solidFill>
                    <a:srgbClr val="C00000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</a:t>
            </a:r>
            <a:r>
              <a:rPr lang="sk-SK" sz="6000" b="1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ä</a:t>
            </a:r>
            <a:r>
              <a:rPr lang="sk-SK" sz="6000" b="1" dirty="0" smtClean="0">
                <a:ln w="11430">
                  <a:solidFill>
                    <a:srgbClr val="C00000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ť</a:t>
            </a:r>
            <a:endParaRPr lang="sk-SK" sz="6000" b="1" dirty="0">
              <a:ln w="11430">
                <a:solidFill>
                  <a:schemeClr val="bg1"/>
                </a:solidFill>
              </a:ln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126" name="Picture 6" descr="http://topshmups.files.wordpress.com/2011/12/9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1196752"/>
            <a:ext cx="3333750" cy="2736304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5508104" y="4581128"/>
            <a:ext cx="2736304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6000" b="1" dirty="0" smtClean="0">
                <a:ln w="11430">
                  <a:solidFill>
                    <a:srgbClr val="C00000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dev</a:t>
            </a:r>
            <a:r>
              <a:rPr lang="sk-SK" sz="6000" b="1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ä</a:t>
            </a:r>
            <a:r>
              <a:rPr lang="sk-SK" sz="6000" b="1" dirty="0" smtClean="0">
                <a:ln w="11430">
                  <a:solidFill>
                    <a:srgbClr val="C00000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ť</a:t>
            </a:r>
            <a:endParaRPr lang="sk-SK" sz="6000" b="1" dirty="0">
              <a:ln w="11430">
                <a:solidFill>
                  <a:schemeClr val="bg1"/>
                </a:solidFill>
              </a:ln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Jednoduché\a ešte iná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pic>
        <p:nvPicPr>
          <p:cNvPr id="6146" name="Picture 2" descr="http://www.masodomov.sk/images/katalog/m13.900.60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5" y="692696"/>
            <a:ext cx="4044305" cy="3312368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1691680" y="4077072"/>
            <a:ext cx="2016224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6000" b="1" dirty="0" smtClean="0">
                <a:ln w="11430">
                  <a:solidFill>
                    <a:srgbClr val="C00000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</a:t>
            </a:r>
            <a:r>
              <a:rPr lang="sk-SK" sz="6000" b="1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ä</a:t>
            </a:r>
            <a:r>
              <a:rPr lang="sk-SK" sz="6000" b="1" dirty="0" smtClean="0">
                <a:ln w="11430">
                  <a:solidFill>
                    <a:srgbClr val="C00000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so</a:t>
            </a:r>
            <a:endParaRPr lang="sk-SK" sz="6000" b="1" dirty="0">
              <a:ln w="11430">
                <a:solidFill>
                  <a:schemeClr val="bg1"/>
                </a:solidFill>
              </a:ln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148" name="Picture 4" descr="http://i.sme.sk/cdata/8/56/5609858/obr_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DFB"/>
              </a:clrFrom>
              <a:clrTo>
                <a:srgbClr val="FDFD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068960"/>
            <a:ext cx="3793604" cy="3034884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5220072" y="1340768"/>
            <a:ext cx="2016224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6000" b="1" dirty="0" smtClean="0">
                <a:ln w="11430">
                  <a:solidFill>
                    <a:srgbClr val="C00000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</a:t>
            </a:r>
            <a:r>
              <a:rPr lang="sk-SK" sz="6000" b="1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ä</a:t>
            </a:r>
            <a:r>
              <a:rPr lang="sk-SK" sz="6000" b="1" dirty="0" smtClean="0">
                <a:ln w="11430">
                  <a:solidFill>
                    <a:srgbClr val="C00000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ta</a:t>
            </a:r>
            <a:endParaRPr lang="sk-SK" sz="6000" b="1" dirty="0">
              <a:ln w="11430">
                <a:solidFill>
                  <a:schemeClr val="bg1"/>
                </a:solidFill>
              </a:ln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Jednoduché\a ešte iná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  <p:pic>
        <p:nvPicPr>
          <p:cNvPr id="7170" name="Picture 2" descr="http://fertilitycoaching.sk/wp-content/uploads/2011/05/Marc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EFF"/>
              </a:clrFrom>
              <a:clrTo>
                <a:srgbClr val="FA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1268760"/>
            <a:ext cx="3750157" cy="5255221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1187624" y="692696"/>
            <a:ext cx="352839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6000" b="1" dirty="0" smtClean="0">
                <a:ln w="11430">
                  <a:solidFill>
                    <a:srgbClr val="C00000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báb</a:t>
            </a:r>
            <a:r>
              <a:rPr lang="sk-SK" sz="6000" b="1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ä</a:t>
            </a:r>
            <a:r>
              <a:rPr lang="sk-SK" sz="6000" b="1" dirty="0" smtClean="0">
                <a:ln w="11430">
                  <a:solidFill>
                    <a:srgbClr val="C00000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tko</a:t>
            </a:r>
            <a:endParaRPr lang="sk-SK" sz="6000" b="1" dirty="0">
              <a:ln w="11430">
                <a:solidFill>
                  <a:schemeClr val="bg1"/>
                </a:solidFill>
              </a:ln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Picture 2" descr="http://rexik.zoznam.sk/images/sk/zaujimavosti/Sma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908720"/>
            <a:ext cx="3840427" cy="3600400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4860032" y="4797152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6000" b="1" dirty="0" smtClean="0">
                <a:ln w="11430">
                  <a:solidFill>
                    <a:srgbClr val="C00000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sm</a:t>
            </a:r>
            <a:r>
              <a:rPr lang="sk-SK" sz="6000" b="1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ä</a:t>
            </a:r>
            <a:r>
              <a:rPr lang="sk-SK" sz="6000" b="1" dirty="0" smtClean="0">
                <a:ln w="11430">
                  <a:solidFill>
                    <a:srgbClr val="C00000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</a:t>
            </a:r>
            <a:endParaRPr lang="sk-SK" sz="6000" b="1" dirty="0">
              <a:ln w="11430">
                <a:solidFill>
                  <a:schemeClr val="bg1"/>
                </a:solidFill>
              </a:ln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Jednoduché\a ešte iná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"/>
            <a:ext cx="9144001" cy="6858001"/>
          </a:xfrm>
          <a:prstGeom prst="rect">
            <a:avLst/>
          </a:prstGeom>
          <a:noFill/>
        </p:spPr>
      </p:pic>
      <p:pic>
        <p:nvPicPr>
          <p:cNvPr id="4" name="Picture 4" descr="https://encrypted-tbn3.gstatic.com/images?q=tbn:ANd9GcSQS4PWq5_rnT6_8_2t_8tq5WWhYp1NyYJCdHW0k_74g8Ny2Xn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BFFFE"/>
              </a:clrFrom>
              <a:clrTo>
                <a:srgbClr val="FB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2060848"/>
            <a:ext cx="2952328" cy="3995148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755576" y="764704"/>
            <a:ext cx="352839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6000" b="1" dirty="0" smtClean="0">
                <a:ln w="11430">
                  <a:solidFill>
                    <a:srgbClr val="C00000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nev</a:t>
            </a:r>
            <a:r>
              <a:rPr lang="sk-SK" sz="6000" b="1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ä</a:t>
            </a:r>
            <a:r>
              <a:rPr lang="sk-SK" sz="6000" b="1" dirty="0" smtClean="0">
                <a:ln w="11430">
                  <a:solidFill>
                    <a:srgbClr val="C00000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dza</a:t>
            </a:r>
            <a:endParaRPr lang="sk-SK" sz="6000" b="1" dirty="0">
              <a:ln w="11430">
                <a:solidFill>
                  <a:schemeClr val="bg1"/>
                </a:solidFill>
              </a:ln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8196" name="Picture 4" descr="http://www.kvetyazahrada.sk/sites/default/files/stranka/ministranka/1242803499_prakvertic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2708920"/>
            <a:ext cx="4219575" cy="3600451"/>
          </a:xfrm>
          <a:prstGeom prst="rect">
            <a:avLst/>
          </a:prstGeom>
          <a:noFill/>
        </p:spPr>
      </p:pic>
      <p:sp>
        <p:nvSpPr>
          <p:cNvPr id="9" name="BlokTextu 8"/>
          <p:cNvSpPr txBox="1"/>
          <p:nvPr/>
        </p:nvSpPr>
        <p:spPr>
          <a:xfrm>
            <a:off x="4572000" y="1340768"/>
            <a:ext cx="352839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6000" b="1" dirty="0" smtClean="0">
                <a:ln w="11430">
                  <a:solidFill>
                    <a:srgbClr val="C00000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v</a:t>
            </a:r>
            <a:r>
              <a:rPr lang="sk-SK" sz="6000" b="1" dirty="0" smtClean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ä</a:t>
            </a:r>
            <a:r>
              <a:rPr lang="sk-SK" sz="6000" b="1" dirty="0" smtClean="0">
                <a:ln w="11430">
                  <a:solidFill>
                    <a:srgbClr val="C00000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dnúť</a:t>
            </a:r>
            <a:endParaRPr lang="sk-SK" sz="6000" b="1" dirty="0">
              <a:ln w="11430">
                <a:solidFill>
                  <a:schemeClr val="bg1"/>
                </a:solidFill>
              </a:ln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170</Words>
  <Application>Microsoft Office PowerPoint</Application>
  <PresentationFormat>Prezentácia na obrazovke 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18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žriebätkom Pejkom sa učíme ä</dc:title>
  <dc:creator>Eva Siposová</dc:creator>
  <cp:lastModifiedBy>Windows User</cp:lastModifiedBy>
  <cp:revision>15</cp:revision>
  <dcterms:created xsi:type="dcterms:W3CDTF">2014-05-10T08:20:12Z</dcterms:created>
  <dcterms:modified xsi:type="dcterms:W3CDTF">2020-05-17T17:07:54Z</dcterms:modified>
</cp:coreProperties>
</file>