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8" r:id="rId10"/>
    <p:sldId id="264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EF541F-17BD-487E-BFD9-9FDD5BD8F596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947F65-DB74-4044-A525-2122423228A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/>
              <a:t>Staroveký Rím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0072" y="4941168"/>
            <a:ext cx="3734232" cy="1752600"/>
          </a:xfrm>
        </p:spPr>
        <p:txBody>
          <a:bodyPr/>
          <a:lstStyle/>
          <a:p>
            <a:pPr algn="ctr"/>
            <a:r>
              <a:rPr lang="sk-SK" dirty="0" smtClean="0"/>
              <a:t>Šimon </a:t>
            </a:r>
            <a:r>
              <a:rPr lang="sk-SK" dirty="0" err="1" smtClean="0"/>
              <a:t>Láni</a:t>
            </a:r>
            <a:endParaRPr lang="sk-SK" dirty="0" smtClean="0"/>
          </a:p>
          <a:p>
            <a:pPr algn="ctr"/>
            <a:r>
              <a:rPr lang="sk-SK" dirty="0" smtClean="0"/>
              <a:t>6.a</a:t>
            </a:r>
            <a:endParaRPr lang="sk-S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Cisárstvo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/>
              <a:t>Obdobie cisárstva delíme na dve fázy:</a:t>
            </a:r>
          </a:p>
          <a:p>
            <a:r>
              <a:rPr lang="sk-SK" sz="2000" dirty="0" err="1" smtClean="0"/>
              <a:t>principát</a:t>
            </a:r>
            <a:r>
              <a:rPr lang="sk-SK" sz="2000" dirty="0" smtClean="0"/>
              <a:t> (27 pred Kr.-284 po Kr.)</a:t>
            </a:r>
          </a:p>
          <a:p>
            <a:r>
              <a:rPr lang="sk-SK" sz="2000" dirty="0" smtClean="0"/>
              <a:t>neskorá antika, </a:t>
            </a:r>
            <a:r>
              <a:rPr lang="sk-SK" sz="2000" u="sng" dirty="0" err="1" smtClean="0"/>
              <a:t>dominát</a:t>
            </a:r>
            <a:r>
              <a:rPr lang="sk-SK" sz="2000" dirty="0" smtClean="0"/>
              <a:t> (284 – 476/486)</a:t>
            </a:r>
          </a:p>
          <a:p>
            <a:pPr>
              <a:buNone/>
            </a:pPr>
            <a:r>
              <a:rPr lang="sk-SK" sz="2000" dirty="0" err="1" smtClean="0"/>
              <a:t>Octavianus</a:t>
            </a:r>
            <a:r>
              <a:rPr lang="sk-SK" sz="2000" dirty="0" smtClean="0"/>
              <a:t> </a:t>
            </a:r>
            <a:r>
              <a:rPr lang="sk-SK" sz="2000" dirty="0" err="1" smtClean="0"/>
              <a:t>Augustus</a:t>
            </a:r>
            <a:r>
              <a:rPr lang="sk-SK" sz="2000" dirty="0" smtClean="0"/>
              <a:t>, zakladateľ </a:t>
            </a:r>
            <a:r>
              <a:rPr lang="sk-SK" sz="2000" dirty="0" err="1" smtClean="0"/>
              <a:t>juliovsko-klaudiovskej</a:t>
            </a:r>
            <a:r>
              <a:rPr lang="sk-SK" sz="2000" dirty="0" smtClean="0"/>
              <a:t> dynastie, vládol do roku 14 po Kr. Bol absolútnym vládcom, okrem iného mu bola zverená moc nad všetkým</a:t>
            </a:r>
            <a:endParaRPr lang="sk-SK" sz="2000" dirty="0"/>
          </a:p>
        </p:txBody>
      </p:sp>
      <p:pic>
        <p:nvPicPr>
          <p:cNvPr id="20482" name="Picture 2" descr="https://upload.wikimedia.org/wikipedia/commons/thumb/e/eb/Statue-Augustus.jpg/220px-Statue-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071497" cy="31072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Kríza rímskej ríše sa prejavovala už od 3. storočia po Kr.</a:t>
            </a:r>
          </a:p>
          <a:p>
            <a:r>
              <a:rPr lang="sk-SK" dirty="0" smtClean="0"/>
              <a:t>posledný a najvážnejší dôvod </a:t>
            </a:r>
            <a:r>
              <a:rPr lang="sk-SK" dirty="0" err="1" smtClean="0"/>
              <a:t>úpadu</a:t>
            </a:r>
            <a:r>
              <a:rPr lang="sk-SK" dirty="0" smtClean="0"/>
              <a:t> rímskeho štátu boli vojenské nájazdy barbarských kmeňov:</a:t>
            </a:r>
          </a:p>
          <a:p>
            <a:r>
              <a:rPr lang="sk-SK" dirty="0" smtClean="0"/>
              <a:t>410 </a:t>
            </a:r>
            <a:r>
              <a:rPr lang="sk-SK" dirty="0" err="1" smtClean="0"/>
              <a:t>Vizigóti</a:t>
            </a:r>
            <a:r>
              <a:rPr lang="sk-SK" dirty="0" smtClean="0"/>
              <a:t> vedení </a:t>
            </a:r>
            <a:r>
              <a:rPr lang="sk-SK" dirty="0" err="1" smtClean="0"/>
              <a:t>Alarichom</a:t>
            </a:r>
            <a:endParaRPr lang="sk-SK" dirty="0" smtClean="0"/>
          </a:p>
          <a:p>
            <a:r>
              <a:rPr lang="sk-SK" dirty="0" smtClean="0"/>
              <a:t>451 Huni vedení Atilom</a:t>
            </a:r>
          </a:p>
          <a:p>
            <a:r>
              <a:rPr lang="sk-SK" dirty="0" smtClean="0"/>
              <a:t>455 Vandali vedení </a:t>
            </a:r>
            <a:r>
              <a:rPr lang="sk-SK" dirty="0" err="1" smtClean="0"/>
              <a:t>Geiserichom</a:t>
            </a:r>
            <a:endParaRPr lang="sk-SK" dirty="0" smtClean="0"/>
          </a:p>
          <a:p>
            <a:r>
              <a:rPr lang="sk-SK" dirty="0" smtClean="0"/>
              <a:t>568 Longobardi vedení </a:t>
            </a:r>
            <a:r>
              <a:rPr lang="sk-SK" dirty="0" err="1" smtClean="0"/>
              <a:t>Alboínom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Obrázky na koniec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kúj</a:t>
            </a:r>
            <a:endParaRPr lang="sk-SK" dirty="0"/>
          </a:p>
        </p:txBody>
      </p:sp>
      <p:sp>
        <p:nvSpPr>
          <p:cNvPr id="21506" name="AutoShape 2" descr="data:image/jpeg;base64,/9j/4AAQSkZJRgABAQAAAQABAAD/2wCEAAkGBxQSEhQUEhQUFBUXFhYVGBgXFRUXGBYUGBQXFhcWGhYYHSggHRolHRgZITMhJSkrLi4uFyAzODMsOygtLisBCgoKDg0OGxAQGzQkICYvLCwvLCwsLCwsLCwsLCwsLCwsLCwsLCwsLCwsLCwsLCwsLCwsLCwsLCwsLCwsLCwsLP/AABEIAKABAAMBIgACEQEDEQH/xAAcAAACAwEBAQEAAAAAAAAAAAADBAEFBgIABwj/xAA8EAACAQMDAgQCCAMIAwEBAAABAhEAAyEEEjEFQRMiUWEGcQcjMkKBkaHwscHRFBUzQ1Ji4fFyksKCov/EABoBAAMBAQEBAAAAAAAAAAAAAAABAgMFBAb/xAAsEQACAgECBQIFBQEAAAAAAAAAAQIREgMhBAUxQVETYSIycaHhFVKB8PEj/9oADAMBAAIRAxEAPwDEha7C10FrsLX1lHFsGBXQWiBa6C06CwYFdBa7C10Fp0FgwtSFogWp20UKwYFTFEC11tp0Fg4qQtEC1O2gLBxXgKLtqdtAgW2piibanbQAOKmKJtqdtAA9tTFEC1MUBYOK9tosV7bQAOKiKNtr22gAW2vbaLtqdtFAC21EUXbXttKh2BioK0bbUbaKCxZ0oFy3T5WhPbooLFAldhKKEo+l0jXG2oCzZgCJMUNpK2JW9kK7KkLTFywVMMpUjkEEEfgagJTQAQtdBaMEqdlMQHbXWyjBKkJQAHZU7KNtqdlAWB21O2jbKnZQFgdte20bZU7KKCwIWp20UJU7KABbanbRdlTsoECC14LRttTtoADtr22jhK9soGB217bRtlTsoEB217bRtle2UDA7agrR9tRsoADtrkrRylQUoABtrlkpnbXJWgLFQtUuvvv4rbP8pGbHIlTLfhNaEJWY6usXL3y/Xb/L+dc7mba0kvc9HCbzN18Q2huQjuDJ9YiKqtlXXVfrFR0hlhvMpDAZGCRwfnVaEq+Wu+GjYcZtrMAEroJRwlSEr3nlsDsrwSjhK62UBYvsqQlH2VISgLAbKnZR9lTsoABsr2yj7KnZQKwGyp2UfZU7KdBYDZXtlH2VOyigsBsqdlH2V7ZQFgdte2UfZXtlIdgdte2UfZXtlAWA217bR9le2UBYvtr22j7K9soCxfZUbKZ2VGygLFitclKaKVyUooLFwlZO7dt3NXsIV7ZcK5Z2RADCkl1yI9cj51qesuUsXGXkKY9u01hui3Nj3Hj7NpmXHBICg/PPNcbm2rSUP5PdwMLbkfUNbpfDUrA+1yro4BJJIlWOZnkCkQlaTXWDc5ILv94wCSMwSAPTvVbd6fcQSykfiDz7A+xp8p1dNaON729h8fCfqXW1FeEqQlMBKnZXYs54vsqdlEF1JK7lkRIkSJ4kUv1jWeBb37dxkACY596zlrQinJvoUoSbSXcLsqQlZf8Av7UXCNoVFPoskfMtP8BRdP8A2hyN11jJGBgHPGK50+b6MeibPZDl2rLq0jSbK9trO6nS3m8Ilz57ZuEKWwv1eI7nzH5zTtvpjHFsiBBE5J5Ekn5Vlq84weOG/wBf9NNPl2avL7Fi15Byyj5sBXrl5FEsygepIoFnR2wQ4CkmIgDknJ/GiiyqAbXLktbVt1wuCC4BwSQJ9hWcebak1KSilXlv7Fy5fCLSbbv2PWtXbbCurfIz/Ci+Ivr+hp49NU+UeQDiABuOIJxwP50NbQDXUnhbR74k3B6QPsnM5/CsP1vW/avua/pen+5/YXUg96kEeo/MVzq7DMrMrupUNAC2okCQfOh9BxVvdReRycCVOTMAxHp3rafNdeEYzlFVLpuzOPAaUpOMZO0Vuyp2VZWtPuIkqytuER6ECkdfZZGK22VYQXAdobdyIyZj7P60aXOJTko4b/X8C1OWxhHLP7fk42V7ZTHSiL1hLrABigYgSBJUHjt3oGivF79yy6BSiq25WLSGLCIIERt/WtYc4i024ul9PwRLlslSUluRsqdlO3dNtIBk4yQMCuTZG3dKwYggzMiQR+H8a2hzXh5d6+qM5cv149r/AJE9le2UyU7Qfyx+fFSEr1w4jTn8sk/5PNPSnD5k0K7KjZTXh14260yMxXZUbKa8OoNunkAqUqClNG3UeHTyAreqoPAuz/ob+GKxViyq6e+ZAYi3bIySZLNjEf5Z5I5rRfGvWRaTwVEu4lj2RZxPuawCsXYDJkgegz6VwuZakZzSXY6PBQajfk+x6XqN4qLl6zsEFlKMGIG4hPsbgZWDg+tXNjqyhVFwGcY+zjGRmR+E1X9G0arp1t7dOL1qbRKFlkrwDJzOJ4HtXwzrOva/fuXH3SXaA3KCcL7RxFceK32OlJ+T6/8AEfxBYsO3iB8ibbgf4rAecbOU2kr9qPtd+axw+JLhuG4AXAJ2qfIoB4MgTj3/AEqkOo1GpW34lwsLa7VJALBeftRJ+ZJ4Fc6nTLbA3Fo95/hXrevquGLk6PP6WmpZJF701/G1aOvg7mYMSxLCe64J7SM5q9+INZYb6m6wtOCCsEugOROcqDPdqV+CLFkOrG2HQFcgbskgDytgjOeK4+I/hxLmoJF63bZv8s27iAD/AGgyR8jHzrzS+bqbx6dALI1m5shcQZ2uJB9jH5Z/GrfSaG5sW4GgeU4ncAcgxFAv9Ha7cW3/AIhS0q5dCSigDcYOeYkA1p00VhbEo1tEtj6w7hyoiCZ+fJ70qtFZUUelQC7aRzgW7vJC4LWQsSMjytgDgUpe66iX2sJbuNtYrCqWIAjMCJ/StT0Uacv41q4rr4e3esFVIuAsJAwSNoyfWO9Ito7VjqF+82qsW11IT6pnC3AwAg7SfnjHNawhGTWbr3M5zlFPEfvpbGl3qgLFN2Q4f/dKtEH2xSr21ZLTJDN49kEEADaXHI5/Z9Kvn19i0gN1iAAWlgQAghyflx6n86S6R1nSa0hrBuwr/etAW3dWVuSshhAjK/jUy01l8PYa1Hj8Q71SzbVrbkFct9mV9OcZ71X9Ps2zq7wALh7FkgFbjbX3Xok9hk4P4RFXnUtXaCnerlmJChFVrkiCY3SoH2ZLQuR60hobyXNQ7+Gyk2FDpcS2GG24WEMPIy+Y/ZJyomDtpem/mrYM18t7lZr0hmUW7gWYwBEEZABNP6QWzY8yNvAcjynMfZE8g8c+8cVaavqSW8CzduHLN4YtYLTmbhG494Wff0prSa23ftqUko4dQSACjcFWWAQQR3yDVYy2zuu34Fmt8ev96mI0nWjbvWrd+zcteI4VGLIysZGDsYkcj86veuaRf7RZYEQUuqwgnujCD+H6VUdY6bb1Oos2rWtsC5Zcs1qVLlpXacNIjPH+r5VpfiDUWrXh39RcRLaC4rFi8hrm2AsGSfKQAM5x7Gtp6alWnug09TUaufUD0/pquLikAAgRtxIIYEQZHb9aSs9KXfuwCdoJxIE4GfQmrXo+v07Wze010NbbkhyRIyR9bJUgfLnI4jw1Vg3ltretG6CC9veN/YyFImOeexmscexrn3BXtNtcgCQSDgwe3Yms71HSG70wKAGDadRtAk71TAgiZxW01enUwSQnOQQBiTwfwHesZ8aaS5a6WbdrxTcW+FHhgyw8QncYzG30pwjTtA5WqGNOhNnT7gwkIrSIg+GRBnvPao8I+OVAP+Hu9R90Dtz5T3pb4Bs3H0V0XwxZblvZvEMN5AAJkEjd6zzWgvdJuhblxFAugKFIiSASSASIyD3p6f8AzmpLsEnnBxEDpz6H8jUGz7V4dS1Nrb49otumSMMIOcD5jgVYaDqulutBIVwSpDGPMDBEzE+3PtXehzCEjjz4OcSt8KveHTvTOoWdWhdFKxcuW4kHKOUJkYgxP400OnA/eEV6I8RFqzCWi06Kfw658Kn7tmDyD8qH4dbKZm0fM/pQ0Oy7bcyviWtxkRO1oB/I1neg6c3NXpU5Bu2p+QYE/oK0n0m6lLt8C3EBCBwBlyewHb1zSHwTsGttXHkpb3v5cfYQnvXzU5vUWbVNnb04qDxXRG0+EtUzi+zEE/2h5jiTtYwD2zXyPU2dt2+DOLjrPuHM5Nbn4Q6jcF4aeyhK3bm5maJCxmAOTgU11L4PVyN3iIbjlmzuG5pLHzDBnt71gvhbs2bySowhco1mCwBKkgd/N/SmPiXDLz9gET75/pWl1nQbNy6LaXbTMvlFqR4gyDkqw3MPenOudNtXnDXEYhVVIyswp3NggggxjjmtU72Rm1Ql8E23bSsQ20Q5OJLegnsMTip+ku2Rf0t9JBu2pBEyHtw0iM4DimOl9Rtae09hEYtMbtyhcFgcGT3pDq3UXvhV8KfCwGkkjLcYjhiD8hUNfEXexQfEutvJqmfxHV5VwwlSNyhxAHaDx+FbT4ve63TmZrboPGsqzMqqzoVukBlVv9QGYHYUtZ+H01NgNqRdVgrhWhtonaA5MDiOD71efGHUf7VozpkILs9q5u2wmxS3DLuzJHE9+KeS7CxZT/RjevXbd2zb2AW4JLbsi4WIEKRwVY//AKrM/SHpja6jqkOfrS3/ALKG79sx+FbP6NOlNpn1BdkaVsjC3GOWeD9njn8Vql+k/o9+91PUPZtPcRisMolT5FGDR3EzVXNK79HZnfcv9kUxtMwBH2p9KxfwN1q/bZbFhGNq7fVWfY7G21wohYMuBAgwRX0fTWy3SGtBW3/2Tw9rKynxYHlkqAZkZn7vzrPfRjYv2Eu2Ltt7Za6jqZjIgMDtMkeUY9zTU3HdA4qWzNje0ZsOjM73BtugkgDb5rJHpIwTIn7Pbg82Lq3rlsWrhDbbpG3YWIGwEebEHcB6cemHfiVj9XGSxeBMQITuF9uOZYVnPhH4Wu6bVG94qsrK42gYG4qwkl89+B92rjxElB6fYh6EXNT7l7q9ZbtMVuXCSsSxU5xPKiKH8P3BcF65aujwjcZpUKR/hISQTntn/ukPi3QG5cuqSQt1UXE4kPJOMdsz2PrRPgrpP9k0l6wd7lnbawt3CAr21gYBEiTTlxMpxUX2FHh4wk5LufItZ1Rr2re+jEE3d9tvskAN9XxwQoX9a+g/TVaYWtOWYEG+4AAj/L5Pqefzr5j0jQXi6L4NwmRjw29u0V9b+l7Rvd0OlZEd28ZSwCtuG6w8+XsJArOTt2aRVKim+hlXDakLthlRoYEjcCVBgf8AlE+lYe+9xdfcYMRcTU3DuHZlunI9scemK+ifRBprlu5d8S26Sv3lInKf0/Sk+u/A86m7d01wBjddijSFm4zMIaJHJ7dqm6e462LT6X+tC1aSw9pS90lh95bYVgCwJ+/6R6z8x9M69qrfRHuAk3bZ8NbhbcyjcoBIbkgHkzXf0s9GfWJpblsA7UuDuPtC2QPlhvy96Hp9LcXousV7ZVgdxE/7UlhBggQf2KbnaS8CUaZz9HPxRqn02sF0+N4NrxbZYCZUMSGKxKghTPPOeIj4G+PdTfs6kalwz2kN5H2BZAU/VkIu0ebbBI+8faq/6K7YZr9ssfrNPcUQzDJxkDB/GlPonsFzftZm5prybcZO3AIPvQ0CNhofpCU6VNTdTBuCzcAg7Widw9Vgzx7VGg0elW9q99wRca3cZZH1bOWO4EfdYx/6isb03ptw9M1SG2QyXtPdAiW84ZDgZiFFP9Xszdugz9b0xGg+qIpP6qajE0yNt8P6S5ZQoANpZ2G0AD7UGY9cEfjTxWapPhXXO13ZuJVraNnPnKbj+n8av1tm253sgUszCW/ywgJOfRo/MV1eE1a06ZzeJ08tS0DW3nPFF8Nd3B2/jT7BYwua8lqfavQ9azBaNH5p1N4hiG5kk7uZ4gj1xQmutGC0e2P6UXqLl9Q7EQSzsR7kkn9aDZnzH0gfx/pXIXQ6Q90XTM11WW29wp9YVVgDtQy3mnGO9fVPixGTTM9pbm3wyxf+0G4sFBBXcqgH1IrC/R2NratwC23THH/m6rz8ia3Go0du9oT4INu41owQ7BZggyJ4McVjN70bRXwnxDTHI7HkGYg+s9vnW8udfa6q7lLPtAZtygO3doHrVGPhO8rLPhlZEgOcieBK81V6zxFcgNBU7eYgjBx8xW1dzKzUaPQXry+VrjZz52HYHlsHntNBXodxGJuudpMAK+5jntHp61dIGu6ErZJRvKd3mVfOwld3Mwp7elVHwzYu2NR4T3FdbgkqpZtpUyCdwEd6nfqVSujQfFGgNnpgQM0MwBYupVZfcAwPmXhgftDj1Aqq+GdWdOnhveUqRKwj3AACZAKjiSeK1fUdK+o0upVA6PtDeG7LtZSeCuVH2DnnIzWR+NmuWbWnVCEJDK22Aw2rbIEjgHcePSs+uxfQ2XRH8S9PiEttUiLBAbLGG3L29eIJ9Kr3cBgq37gaJ2mw8wJxBEYzx/Sqj6MOtXWvXBeY3AiAiY3YDiA0iTkDNZz4gs3DqbrLuEO4UzBVdx2gTkYinXZhfdH2FNKGsfauuzbZIMEZksAzgDtj3FUPiW0cQ14lQtyAd/kDDeD4dwnnsAZBFG1Ny4/SyTtXUXLCjcBGZzLcgkEn5nvXzr4OvPotdaNzCt9W+0FyUuYkDkmY9/nTSJbPr5tWrqpAvGHmcg/djLsp4Azxn51xb0KWwv8AigTxBYZBkFFYwDHpGKW+kS1eZLaaZ/CZ3hmV2Q7fDbAK9jFJ/A63bbtYuO7nZv8AM5uBfrIBDNkSDkZEgREmV7jQ8wu+IyBoyGU7CiCyS3O4gE8jHtIE1aabp6kqTvkgGGZSNoiPsuYycxzHfFYL6TF1GovMiNCIbRQSyR5bniHiZJZP/X2p36LNXet+JYvkuAPEtt9vaIKuJYg91gAdzmOBp1YXvRqtc432wbd3c4DCDZwJyD55wYkj86ftWN1sKSwkBRETCrOdze8YNfEerWddd1D6lrw3hmZdtx/IJkKg24GBjv3r6j1/qF270kXLLKl28tvzjyxO0OZGQcQDGJpOLQ00yzGkUPbNxLwB3eYomCUJE7HYnnGCJH5mufDm+4WDMJPYE/Z28kN79/evnP0dNqtPqRbvXWe1eVl2i5caLkSjZjb3Eg0P49t6y51C49m+UVCotjxLilYVTMKImfc8D2p4b0LLaz6c/Th4VseIxKrBkMxMKBJUHJmZNdaXRBFuAsSGEbSG2keYt5CDnPYdqyfxZq797ptprDhXv7A7Sy+UpLBSswSVA44JihfRpqdSiX7V+4LmxRctkszkEhpViwBK+UHg96nF9Ssl0NL0jotrTOBaHgicqtplkknBO2Ime/yrnpXw9Ys6nx7MK7M7Fg5YHeSW8rHuT2rFfBfUdeNSBqbrXVuSrTcZ4MEqwB4j27Uxouq65OqN4jxpnumx4e4ELbDFbRCCQGmCSP8AUe1UosnJF3qvhm4upL2ggtvbcNkTu3K1tAFOPvfIV02kvg2/q98q1sy26EMiGLKcEMcUr0r4i1Z12qW9sayBcOnQ7YR7QYJ7jd3k+3ap6f8AE2pOn07Xbdt3a/4OqYhRNsKNrCIEw4OP9JFGLHmhfU61rFoXEsslxEOzywsQqwyg8Rb9u9Paf4ssPo7N3Ugu5JBVFBJ2yGxOFMRmJoXUuutct3kuWdrk6m35TjysipiSPsOjH/8AXE1840eoYeGMwCQe+GiSY7c/ka005yiTKEZI+vn4oeRt0x2+9xOO0BZ7Vz1X4ut27QaIuEhRb3ZGYkkdu9YLpV7xrq+O0oUYAF2QKypK7thBAnvmaYNzT2mNxCUBOyPO7Cd5GDOSFHHofahcRMb4eJlF+G7xZWm2Q9tXWbigsr7sgHJI2tPp+NV/TrJdLpUg7RuORwAc/rW1t9ONzZcG66FAVJ2uoAxtk/d7bePbJr3VOl3biAOdmXlggzv27Uxwo2wAMVm9aJnsuqYD6PNKVs6u45VUcWLSksoBY3JZeeQCuPcVoPhPW2xplD3FwHbkkbFOTI7c/kaoBpV27WmJ3R5o3cbsnkCp/u5SoAB2gsYAEEMEG0gyCPJ3n7RqHqaT7gtZIE/TNbYuobzhre84AUvtUFh93kr5pUxgwcVW634ffU3GuaYTbYsQWYjMM5mRjE+2K0113uOXe5cZoKgl4AEFcKogQDGOxiothxbNifqfDNsKSSQGbcx45kKB7TV+vDyTkhfT30TSqvirAKAlSSv2bsCVB55HyNB6XZD3RetuGVEdmMPOduQCucA/lQ16FbEBVBXAIbMhQwGIifMaYt9FthYVnUEEHaVEgkFpUc8+/AprUhXzFKauzVaXUru8UkeC4ZCxIg57e2DVR8adPYaVmifDa4r8SshFGDzlH4qvXS7rVq3cOLbK8DgEABgPyMY7n1q66nrLmpXzBWO9W+x5TtYkSOCYY/OkpQXRjc0zJ/RaUt6u4bjBQqqSSYEBwSeeAMzQPi3TObzsrbBuOYVpwo/jWm/uZCQUtAEqUYhYLAgCCQMcdo5pS10kLgrbbzMWB8wG7AKgjDDiRQ3Fu7GtRJFlpeoK3TdhK70VNw7hS8L2jhfWsV1Sxtuae+V8niKsnbDFGDEQTwBzwM1odJ0J7ZU2TABXd9jc8AjJzuGMg48x9aNpum2hbC3LckoAwYls7VBIkSJ2jj0q8opbMnK9zU/FnUENqxcUh0LEArEMAlxGGTOCflkZqq+EeoB9YXZoV7DKhYKJ8O6hf04BBnvVX1W7ddTbRvqlSEUjIuMSWbc2W4/EtmqXSdKCvuZnjapGSNvZ0UxxBPsanKPkM0tzU/ECJd1Fw2yCIyBIjaQpkR64k++aa+BdEV1bA7Z8MwJBMi6oIx+X4mqi2yB7j7nHiIyEgsNpL7z75yIzjFJ6fQCyrslx2uQ5QmRDsASZ9yqg9vKKeenVWLNXYPVEKzgggKWn2AOf4Vrbl22vSLNt2VX2pC47NnPzB/I1nuiau4LbJddjkqrNLXCrKoYF84MeuRE0LqOmF02hucKkA2yCUKBYKhScAkAkd5NS9WPkanFdyw+HLajVadiCF8SNxGN3huIB78gR7038Z6VRq7mzI2oxzxKc/kKodJYNq2qi47EXA5aWB2gxsJByCpYH/wAjT+uvm4L21mDXF2zBwQpUd570etC7snNUaHX7f7ssxG9TbBAndPmAxz3pf4GuJbus1wSjoUwVJBDoPMJwIuT7iYrO6aUthC93cFALAicW2SVJMxDHHGZiaS6bozbzcuO0KojcCPLMent70erp11DNDXR+tW7V9WYEBLuxsEeYKSRweR+dWXVtVt1Vy6LbhE1CjO2T5lJIgkSfNGRMUgy2cyoMsGJZQSXA2g7jmYx+dLdT0lu6BHlO5DuAUGFIgT8pFHrQ8hmi0s9Wtm9d1SoPDG5wr/b84bCgeXcDgiRlgMzNBu9VtW9NcR3hvFR1O1yINoqfMBg/ZMHOarelaVLc7oYnPEgMRDkSO/f1j50wzKLqsI2hCsCRBJEY4OBFNa0PIOSGNZ8TWbpuNaIbddJ83kCrctEEljj7SoP+iRV3ekXFBYsUTacwF2+byiQstg9sZ5FL9R0VoS25FBRkliQfNPtkCRj2o563Z2hd6HAGXn+WaM4PfqV6rXQrLWpZjc8MOWA3lfEbCkyDtMA47fh71eNae2qhmsKzbUHiXQo3ifvBI9SJj9aodDds273ieKhBUKZYTAx6ekfs1ZXOtaduWUwZEnuO4xQ/TfYT1G9rNf076pNtsqqiYBExkn196Lq7viqBkZBMLzHpFUrdcvvIChTIBxJHf0gc5oN/XX2/zSPQiBBnnNeTKJb1FRap07MkOPmP+6KOnKGk+JHvA7+hPH41kNT4hG5muHtycH1Hf/ql9SWWCyuo+zmOMT39vU0KMWZfD4Ns9tAPM7LtyQduBn/dzihXLti2oO9SeTLY9OBP51kbNnc3lBMeoHzmeI78etO2ulnMAHGPUe8g0moIPhNDe6ig/wAxVJPdpDDtOMfj/Kg3+qWu7qT/ALQZ45OB/E1V2+lgcke0TIHyx+xTQ6WhjnHuD/EVDcPIthhdbbyQ4Hv5j2xMDjH/AHQP71tnKsYJ4CsZHrtoy9OQGTLdjByR3E5r39jX/Rxx2/PNLKAUebrC7TL3CO/knk+7DOf+aR/vBSfKLg9wWH/1NPNpzyVUA9gsZ9eTiiG7t4HIkf8AGOKWS7DxFv7zcqdocY+8JJniPT86Ue/cJ+y/OSAP51do3y+X/fFcO4Hb8h+VLKwa8lZbL9949fKn9KbOobaIUngYVdxIGT2o4APEep9fyqPDYf6f324pqXYaXuIXbtyP8NvQTH7FcaZrxYbrQA93j8au9OqRL2y59rpWB2xs/nSnVtV4YU2bQHm/zWLqcHBAIyfx4q1Ff2wwiLiR92Mc+U//AHXVr3XniVj/AOj+zR7fWLw50ekYDllBJxzIbP4fOrGx10EwdFpwR33IPnBCE1WK9iko/wB/wpr9s5mAOfud/wAcmhqpMEd8AYM/hVtreo7jjT2UQA8Q08ZlVUgfhSSQ2Z7/AM/5RWbS8kOKEWW6TELzElM/P7VclrykwqGOPq+34mrRAvqPQScY/h2/YqLluCQNpA7giCe5pqVeCugg+qljvtOPaQR+AHFR44ME22UET2n9PnTOpHpH8R+f5UFy3pPOZFTcWQ6vcUfqaTtEg+8j9eaG2vxJ8MD3Zx/8U8TOcf8AZxmKG7Ryq+uR/wAZH9KuMorsNNIqura+V+xbuGIABJ+eSKpk0Fpw2TbucgZ2RGeRPccT/TU3AkyEU++1cY981x/ZrczsTJzgYx7fP9a1WqkJuzC6jSMmTBHqCY/WKTNwV9Bu9PstAZPnBPzNVWr6DZMhQw/Hv8vlWsdeIWjR3LNuZaeRkue5EQOxxUNpG+6qAR3A49uc++KlbUiDHPpxjEY5ootwSTj5sce3/FeGyLA29O4b7vqYEfkYphrJk7iuf9x+fBxUtfAHMxyI7j5Yj3/jS7akEpwAxwSQQY9+x9PWD6VNWGwxtUY3e8Y/nXYQDPp3nFJf3hBAOQQciYHGY4/D5ZphyjZLZMEA4MZJ/l+xRjQKgh05B8qrnJ5jvRipAHkgmOASB6jb35GeMUjfvMrKAC4I3HbIIGMERzxjv7UyWO052wSZ7Ees4g8fnTprcdkbfck/IDgx+VF3tEen5/n++aC2o2qPKSIxEkAD2HepDSoKQVgnmB/GPxpDyOn7Ez6jnFBF4AZHH7zRUwMZ9jgD19Qa5S+DEhR2MQY/fzoHZFrVen/U081powy5AIiBM9uRJ7e1cJq12EMDC/ZM4HJOIP6Upc6mJhT/APySJxHb37UJAn5GPDEoCfMZCictALER8pP4VLWo7HjmTIPr70pY6ozLhyFBEAksIAwRPA9/epbc4wwJzhiQP3/Si2mDafQM8nOJ4GSI98Yqsv6LUEnzIO6nc+4c49I/pUX3uqYBQAyCcmP3xXVprvcr2xMxzMfpVJtEWMX9GXAC3NhHJjdPqcn9zXem05QRvZzJJ+yIJ9D2/oaHcYQdwzEkAmOTI/TtXAu8QIH54nt7UlJjtB9NbVQYiRgmRM/MfIf8ULVXrgJ2QT5sboBIx6Vybm7aYyJ7DiB+n9TRfFGRJBAzkSc8Axn8qr3HaK641w5OJhhxPlLAAQP+5py0xVYYsp4j0ED3/cGumuJtb7LTzIjj5fxgc0oX9I/fz+X60Sd9iXQwtw4gxPqT++1deY4yeMA+9KHUZ9OO09/+P41IuZ/lB/mf6VNCsY2bZBETByT+HpUNIjaAe3cTHyoJckcfj7Z7fvmud8+xppsLJe6QOPxAniewHy/fEG43LYjBEDPvmM+3tXDE+sT2n9muGJiGx+BNUFhEuKe+PkMVyqqcwf3+/wBaULEehwO2O9cm53yvbn+NOh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data:image/jpeg;base64,/9j/4AAQSkZJRgABAQAAAQABAAD/2wCEAAkGBxQSEhQUEhQUFBUXFhYVGBgXFRUXGBYUGBQXFhcWGhYYHSggHRolHRgZITMhJSkrLi4uFyAzODMsOygtLisBCgoKDg0OGxAQGzQkICYvLCwvLCwsLCwsLCwsLCwsLCwsLCwsLCwsLCwsLCwsLCwsLCwsLCwsLCwsLCwsLCwsLP/AABEIAKABAAMBIgACEQEDEQH/xAAcAAACAwEBAQEAAAAAAAAAAAADBAEFBgIABwj/xAA8EAACAQMDAgQCCAMIAwEBAAABAhEAAyEEEjEFQRMiUWEGcQcjMkKBkaHwscHRFBUzQ1Ji4fFyksKCov/EABoBAAMBAQEBAAAAAAAAAAAAAAABAgMFBAb/xAAsEQACAgECBQIFBQEAAAAAAAAAAQIREgMhBAUxQVETYSIycaHhFVKB8PEj/9oADAMBAAIRAxEAPwDEha7C10FrsLX1lHFsGBXQWiBa6C06CwYFdBa7C10Fp0FgwtSFogWp20UKwYFTFEC11tp0Fg4qQtEC1O2gLBxXgKLtqdtAgW2piibanbQAOKmKJtqdtAA9tTFEC1MUBYOK9tosV7bQAOKiKNtr22gAW2vbaLtqdtFAC21EUXbXttKh2BioK0bbUbaKCxZ0oFy3T5WhPbooLFAldhKKEo+l0jXG2oCzZgCJMUNpK2JW9kK7KkLTFywVMMpUjkEEEfgagJTQAQtdBaMEqdlMQHbXWyjBKkJQAHZU7KNtqdlAWB21O2jbKnZQFgdte20bZU7KKCwIWp20UJU7KABbanbRdlTsoECC14LRttTtoADtr22jhK9soGB217bRtlTsoEB217bRtle2UDA7agrR9tRsoADtrkrRylQUoABtrlkpnbXJWgLFQtUuvvv4rbP8pGbHIlTLfhNaEJWY6usXL3y/Xb/L+dc7mba0kvc9HCbzN18Q2huQjuDJ9YiKqtlXXVfrFR0hlhvMpDAZGCRwfnVaEq+Wu+GjYcZtrMAEroJRwlSEr3nlsDsrwSjhK62UBYvsqQlH2VISgLAbKnZR9lTsoABsr2yj7KnZQKwGyp2UfZU7KdBYDZXtlH2VOyigsBsqdlH2V7ZQFgdte2UfZXtlIdgdte2UfZXtlAWA217bR9le2UBYvtr22j7K9soCxfZUbKZ2VGygLFitclKaKVyUooLFwlZO7dt3NXsIV7ZcK5Z2RADCkl1yI9cj51qesuUsXGXkKY9u01hui3Nj3Hj7NpmXHBICg/PPNcbm2rSUP5PdwMLbkfUNbpfDUrA+1yro4BJJIlWOZnkCkQlaTXWDc5ILv94wCSMwSAPTvVbd6fcQSykfiDz7A+xp8p1dNaON729h8fCfqXW1FeEqQlMBKnZXYs54vsqdlEF1JK7lkRIkSJ4kUv1jWeBb37dxkACY596zlrQinJvoUoSbSXcLsqQlZf8Av7UXCNoVFPoskfMtP8BRdP8A2hyN11jJGBgHPGK50+b6MeibPZDl2rLq0jSbK9trO6nS3m8Ilz57ZuEKWwv1eI7nzH5zTtvpjHFsiBBE5J5Ekn5Vlq84weOG/wBf9NNPl2avL7Fi15Byyj5sBXrl5FEsygepIoFnR2wQ4CkmIgDknJ/GiiyqAbXLktbVt1wuCC4BwSQJ9hWcebak1KSilXlv7Fy5fCLSbbv2PWtXbbCurfIz/Ci+Ivr+hp49NU+UeQDiABuOIJxwP50NbQDXUnhbR74k3B6QPsnM5/CsP1vW/avua/pen+5/YXUg96kEeo/MVzq7DMrMrupUNAC2okCQfOh9BxVvdReRycCVOTMAxHp3rafNdeEYzlFVLpuzOPAaUpOMZO0Vuyp2VZWtPuIkqytuER6ECkdfZZGK22VYQXAdobdyIyZj7P60aXOJTko4b/X8C1OWxhHLP7fk42V7ZTHSiL1hLrABigYgSBJUHjt3oGivF79yy6BSiq25WLSGLCIIERt/WtYc4i024ul9PwRLlslSUluRsqdlO3dNtIBk4yQMCuTZG3dKwYggzMiQR+H8a2hzXh5d6+qM5cv149r/AJE9le2UyU7Qfyx+fFSEr1w4jTn8sk/5PNPSnD5k0K7KjZTXh14260yMxXZUbKa8OoNunkAqUqClNG3UeHTyAreqoPAuz/ob+GKxViyq6e+ZAYi3bIySZLNjEf5Z5I5rRfGvWRaTwVEu4lj2RZxPuawCsXYDJkgegz6VwuZakZzSXY6PBQajfk+x6XqN4qLl6zsEFlKMGIG4hPsbgZWDg+tXNjqyhVFwGcY+zjGRmR+E1X9G0arp1t7dOL1qbRKFlkrwDJzOJ4HtXwzrOva/fuXH3SXaA3KCcL7RxFceK32OlJ+T6/8AEfxBYsO3iB8ibbgf4rAecbOU2kr9qPtd+axw+JLhuG4AXAJ2qfIoB4MgTj3/AEqkOo1GpW34lwsLa7VJALBeftRJ+ZJ4Fc6nTLbA3Fo95/hXrevquGLk6PP6WmpZJF701/G1aOvg7mYMSxLCe64J7SM5q9+INZYb6m6wtOCCsEugOROcqDPdqV+CLFkOrG2HQFcgbskgDytgjOeK4+I/hxLmoJF63bZv8s27iAD/AGgyR8jHzrzS+bqbx6dALI1m5shcQZ2uJB9jH5Z/GrfSaG5sW4GgeU4ncAcgxFAv9Ha7cW3/AIhS0q5dCSigDcYOeYkA1p00VhbEo1tEtj6w7hyoiCZ+fJ70qtFZUUelQC7aRzgW7vJC4LWQsSMjytgDgUpe66iX2sJbuNtYrCqWIAjMCJ/StT0Uacv41q4rr4e3esFVIuAsJAwSNoyfWO9Ito7VjqF+82qsW11IT6pnC3AwAg7SfnjHNawhGTWbr3M5zlFPEfvpbGl3qgLFN2Q4f/dKtEH2xSr21ZLTJDN49kEEADaXHI5/Z9Kvn19i0gN1iAAWlgQAghyflx6n86S6R1nSa0hrBuwr/etAW3dWVuSshhAjK/jUy01l8PYa1Hj8Q71SzbVrbkFct9mV9OcZ71X9Ps2zq7wALh7FkgFbjbX3Xok9hk4P4RFXnUtXaCnerlmJChFVrkiCY3SoH2ZLQuR60hobyXNQ7+Gyk2FDpcS2GG24WEMPIy+Y/ZJyomDtpem/mrYM18t7lZr0hmUW7gWYwBEEZABNP6QWzY8yNvAcjynMfZE8g8c+8cVaavqSW8CzduHLN4YtYLTmbhG494Wff0prSa23ftqUko4dQSACjcFWWAQQR3yDVYy2zuu34Fmt8ev96mI0nWjbvWrd+zcteI4VGLIysZGDsYkcj86veuaRf7RZYEQUuqwgnujCD+H6VUdY6bb1Oos2rWtsC5Zcs1qVLlpXacNIjPH+r5VpfiDUWrXh39RcRLaC4rFi8hrm2AsGSfKQAM5x7Gtp6alWnug09TUaufUD0/pquLikAAgRtxIIYEQZHb9aSs9KXfuwCdoJxIE4GfQmrXo+v07Wze010NbbkhyRIyR9bJUgfLnI4jw1Vg3ltretG6CC9veN/YyFImOeexmscexrn3BXtNtcgCQSDgwe3Yms71HSG70wKAGDadRtAk71TAgiZxW01enUwSQnOQQBiTwfwHesZ8aaS5a6WbdrxTcW+FHhgyw8QncYzG30pwjTtA5WqGNOhNnT7gwkIrSIg+GRBnvPao8I+OVAP+Hu9R90Dtz5T3pb4Bs3H0V0XwxZblvZvEMN5AAJkEjd6zzWgvdJuhblxFAugKFIiSASSASIyD3p6f8AzmpLsEnnBxEDpz6H8jUGz7V4dS1Nrb49otumSMMIOcD5jgVYaDqulutBIVwSpDGPMDBEzE+3PtXehzCEjjz4OcSt8KveHTvTOoWdWhdFKxcuW4kHKOUJkYgxP400OnA/eEV6I8RFqzCWi06Kfw658Kn7tmDyD8qH4dbKZm0fM/pQ0Oy7bcyviWtxkRO1oB/I1neg6c3NXpU5Bu2p+QYE/oK0n0m6lLt8C3EBCBwBlyewHb1zSHwTsGttXHkpb3v5cfYQnvXzU5vUWbVNnb04qDxXRG0+EtUzi+zEE/2h5jiTtYwD2zXyPU2dt2+DOLjrPuHM5Nbn4Q6jcF4aeyhK3bm5maJCxmAOTgU11L4PVyN3iIbjlmzuG5pLHzDBnt71gvhbs2bySowhco1mCwBKkgd/N/SmPiXDLz9gET75/pWl1nQbNy6LaXbTMvlFqR4gyDkqw3MPenOudNtXnDXEYhVVIyswp3NggggxjjmtU72Rm1Ql8E23bSsQ20Q5OJLegnsMTip+ku2Rf0t9JBu2pBEyHtw0iM4DimOl9Rtae09hEYtMbtyhcFgcGT3pDq3UXvhV8KfCwGkkjLcYjhiD8hUNfEXexQfEutvJqmfxHV5VwwlSNyhxAHaDx+FbT4ve63TmZrboPGsqzMqqzoVukBlVv9QGYHYUtZ+H01NgNqRdVgrhWhtonaA5MDiOD71efGHUf7VozpkILs9q5u2wmxS3DLuzJHE9+KeS7CxZT/RjevXbd2zb2AW4JLbsi4WIEKRwVY//AKrM/SHpja6jqkOfrS3/ALKG79sx+FbP6NOlNpn1BdkaVsjC3GOWeD9njn8Vql+k/o9+91PUPZtPcRisMolT5FGDR3EzVXNK79HZnfcv9kUxtMwBH2p9KxfwN1q/bZbFhGNq7fVWfY7G21wohYMuBAgwRX0fTWy3SGtBW3/2Tw9rKynxYHlkqAZkZn7vzrPfRjYv2Eu2Ltt7Za6jqZjIgMDtMkeUY9zTU3HdA4qWzNje0ZsOjM73BtugkgDb5rJHpIwTIn7Pbg82Lq3rlsWrhDbbpG3YWIGwEebEHcB6cemHfiVj9XGSxeBMQITuF9uOZYVnPhH4Wu6bVG94qsrK42gYG4qwkl89+B92rjxElB6fYh6EXNT7l7q9ZbtMVuXCSsSxU5xPKiKH8P3BcF65aujwjcZpUKR/hISQTntn/ukPi3QG5cuqSQt1UXE4kPJOMdsz2PrRPgrpP9k0l6wd7lnbawt3CAr21gYBEiTTlxMpxUX2FHh4wk5LufItZ1Rr2re+jEE3d9tvskAN9XxwQoX9a+g/TVaYWtOWYEG+4AAj/L5Pqefzr5j0jQXi6L4NwmRjw29u0V9b+l7Rvd0OlZEd28ZSwCtuG6w8+XsJArOTt2aRVKim+hlXDakLthlRoYEjcCVBgf8AlE+lYe+9xdfcYMRcTU3DuHZlunI9scemK+ifRBprlu5d8S26Sv3lInKf0/Sk+u/A86m7d01wBjddijSFm4zMIaJHJ7dqm6e462LT6X+tC1aSw9pS90lh95bYVgCwJ+/6R6z8x9M69qrfRHuAk3bZ8NbhbcyjcoBIbkgHkzXf0s9GfWJpblsA7UuDuPtC2QPlhvy96Hp9LcXousV7ZVgdxE/7UlhBggQf2KbnaS8CUaZz9HPxRqn02sF0+N4NrxbZYCZUMSGKxKghTPPOeIj4G+PdTfs6kalwz2kN5H2BZAU/VkIu0ebbBI+8faq/6K7YZr9ssfrNPcUQzDJxkDB/GlPonsFzftZm5prybcZO3AIPvQ0CNhofpCU6VNTdTBuCzcAg7Widw9Vgzx7VGg0elW9q99wRca3cZZH1bOWO4EfdYx/6isb03ptw9M1SG2QyXtPdAiW84ZDgZiFFP9Xszdugz9b0xGg+qIpP6qajE0yNt8P6S5ZQoANpZ2G0AD7UGY9cEfjTxWapPhXXO13ZuJVraNnPnKbj+n8av1tm253sgUszCW/ywgJOfRo/MV1eE1a06ZzeJ08tS0DW3nPFF8Nd3B2/jT7BYwua8lqfavQ9azBaNH5p1N4hiG5kk7uZ4gj1xQmutGC0e2P6UXqLl9Q7EQSzsR7kkn9aDZnzH0gfx/pXIXQ6Q90XTM11WW29wp9YVVgDtQy3mnGO9fVPixGTTM9pbm3wyxf+0G4sFBBXcqgH1IrC/R2NratwC23THH/m6rz8ia3Go0du9oT4INu41owQ7BZggyJ4McVjN70bRXwnxDTHI7HkGYg+s9vnW8udfa6q7lLPtAZtygO3doHrVGPhO8rLPhlZEgOcieBK81V6zxFcgNBU7eYgjBx8xW1dzKzUaPQXry+VrjZz52HYHlsHntNBXodxGJuudpMAK+5jntHp61dIGu6ErZJRvKd3mVfOwld3Mwp7elVHwzYu2NR4T3FdbgkqpZtpUyCdwEd6nfqVSujQfFGgNnpgQM0MwBYupVZfcAwPmXhgftDj1Aqq+GdWdOnhveUqRKwj3AACZAKjiSeK1fUdK+o0upVA6PtDeG7LtZSeCuVH2DnnIzWR+NmuWbWnVCEJDK22Aw2rbIEjgHcePSs+uxfQ2XRH8S9PiEttUiLBAbLGG3L29eIJ9Kr3cBgq37gaJ2mw8wJxBEYzx/Sqj6MOtXWvXBeY3AiAiY3YDiA0iTkDNZz4gs3DqbrLuEO4UzBVdx2gTkYinXZhfdH2FNKGsfauuzbZIMEZksAzgDtj3FUPiW0cQ14lQtyAd/kDDeD4dwnnsAZBFG1Ny4/SyTtXUXLCjcBGZzLcgkEn5nvXzr4OvPotdaNzCt9W+0FyUuYkDkmY9/nTSJbPr5tWrqpAvGHmcg/djLsp4Azxn51xb0KWwv8AigTxBYZBkFFYwDHpGKW+kS1eZLaaZ/CZ3hmV2Q7fDbAK9jFJ/A63bbtYuO7nZv8AM5uBfrIBDNkSDkZEgREmV7jQ8wu+IyBoyGU7CiCyS3O4gE8jHtIE1aabp6kqTvkgGGZSNoiPsuYycxzHfFYL6TF1GovMiNCIbRQSyR5bniHiZJZP/X2p36LNXet+JYvkuAPEtt9vaIKuJYg91gAdzmOBp1YXvRqtc432wbd3c4DCDZwJyD55wYkj86ftWN1sKSwkBRETCrOdze8YNfEerWddd1D6lrw3hmZdtx/IJkKg24GBjv3r6j1/qF270kXLLKl28tvzjyxO0OZGQcQDGJpOLQ00yzGkUPbNxLwB3eYomCUJE7HYnnGCJH5mufDm+4WDMJPYE/Z28kN79/evnP0dNqtPqRbvXWe1eVl2i5caLkSjZjb3Eg0P49t6y51C49m+UVCotjxLilYVTMKImfc8D2p4b0LLaz6c/Th4VseIxKrBkMxMKBJUHJmZNdaXRBFuAsSGEbSG2keYt5CDnPYdqyfxZq797ptprDhXv7A7Sy+UpLBSswSVA44JihfRpqdSiX7V+4LmxRctkszkEhpViwBK+UHg96nF9Ssl0NL0jotrTOBaHgicqtplkknBO2Ime/yrnpXw9Ys6nx7MK7M7Fg5YHeSW8rHuT2rFfBfUdeNSBqbrXVuSrTcZ4MEqwB4j27Uxouq65OqN4jxpnumx4e4ELbDFbRCCQGmCSP8AUe1UosnJF3qvhm4upL2ggtvbcNkTu3K1tAFOPvfIV02kvg2/q98q1sy26EMiGLKcEMcUr0r4i1Z12qW9sayBcOnQ7YR7QYJ7jd3k+3ap6f8AE2pOn07Xbdt3a/4OqYhRNsKNrCIEw4OP9JFGLHmhfU61rFoXEsslxEOzywsQqwyg8Rb9u9Paf4ssPo7N3Ugu5JBVFBJ2yGxOFMRmJoXUuutct3kuWdrk6m35TjysipiSPsOjH/8AXE1840eoYeGMwCQe+GiSY7c/ka005yiTKEZI+vn4oeRt0x2+9xOO0BZ7Vz1X4ut27QaIuEhRb3ZGYkkdu9YLpV7xrq+O0oUYAF2QKypK7thBAnvmaYNzT2mNxCUBOyPO7Cd5GDOSFHHofahcRMb4eJlF+G7xZWm2Q9tXWbigsr7sgHJI2tPp+NV/TrJdLpUg7RuORwAc/rW1t9ONzZcG66FAVJ2uoAxtk/d7bePbJr3VOl3biAOdmXlggzv27Uxwo2wAMVm9aJnsuqYD6PNKVs6u45VUcWLSksoBY3JZeeQCuPcVoPhPW2xplD3FwHbkkbFOTI7c/kaoBpV27WmJ3R5o3cbsnkCp/u5SoAB2gsYAEEMEG0gyCPJ3n7RqHqaT7gtZIE/TNbYuobzhre84AUvtUFh93kr5pUxgwcVW634ffU3GuaYTbYsQWYjMM5mRjE+2K0113uOXe5cZoKgl4AEFcKogQDGOxiothxbNifqfDNsKSSQGbcx45kKB7TV+vDyTkhfT30TSqvirAKAlSSv2bsCVB55HyNB6XZD3RetuGVEdmMPOduQCucA/lQ16FbEBVBXAIbMhQwGIifMaYt9FthYVnUEEHaVEgkFpUc8+/AprUhXzFKauzVaXUru8UkeC4ZCxIg57e2DVR8adPYaVmifDa4r8SshFGDzlH4qvXS7rVq3cOLbK8DgEABgPyMY7n1q66nrLmpXzBWO9W+x5TtYkSOCYY/OkpQXRjc0zJ/RaUt6u4bjBQqqSSYEBwSeeAMzQPi3TObzsrbBuOYVpwo/jWm/uZCQUtAEqUYhYLAgCCQMcdo5pS10kLgrbbzMWB8wG7AKgjDDiRQ3Fu7GtRJFlpeoK3TdhK70VNw7hS8L2jhfWsV1Sxtuae+V8niKsnbDFGDEQTwBzwM1odJ0J7ZU2TABXd9jc8AjJzuGMg48x9aNpum2hbC3LckoAwYls7VBIkSJ2jj0q8opbMnK9zU/FnUENqxcUh0LEArEMAlxGGTOCflkZqq+EeoB9YXZoV7DKhYKJ8O6hf04BBnvVX1W7ddTbRvqlSEUjIuMSWbc2W4/EtmqXSdKCvuZnjapGSNvZ0UxxBPsanKPkM0tzU/ECJd1Fw2yCIyBIjaQpkR64k++aa+BdEV1bA7Z8MwJBMi6oIx+X4mqi2yB7j7nHiIyEgsNpL7z75yIzjFJ6fQCyrslx2uQ5QmRDsASZ9yqg9vKKeenVWLNXYPVEKzgggKWn2AOf4Vrbl22vSLNt2VX2pC47NnPzB/I1nuiau4LbJddjkqrNLXCrKoYF84MeuRE0LqOmF02hucKkA2yCUKBYKhScAkAkd5NS9WPkanFdyw+HLajVadiCF8SNxGN3huIB78gR7038Z6VRq7mzI2oxzxKc/kKodJYNq2qi47EXA5aWB2gxsJByCpYH/wAjT+uvm4L21mDXF2zBwQpUd570etC7snNUaHX7f7ssxG9TbBAndPmAxz3pf4GuJbus1wSjoUwVJBDoPMJwIuT7iYrO6aUthC93cFALAicW2SVJMxDHHGZiaS6bozbzcuO0KojcCPLMent70erp11DNDXR+tW7V9WYEBLuxsEeYKSRweR+dWXVtVt1Vy6LbhE1CjO2T5lJIgkSfNGRMUgy2cyoMsGJZQSXA2g7jmYx+dLdT0lu6BHlO5DuAUGFIgT8pFHrQ8hmi0s9Wtm9d1SoPDG5wr/b84bCgeXcDgiRlgMzNBu9VtW9NcR3hvFR1O1yINoqfMBg/ZMHOarelaVLc7oYnPEgMRDkSO/f1j50wzKLqsI2hCsCRBJEY4OBFNa0PIOSGNZ8TWbpuNaIbddJ83kCrctEEljj7SoP+iRV3ekXFBYsUTacwF2+byiQstg9sZ5FL9R0VoS25FBRkliQfNPtkCRj2o563Z2hd6HAGXn+WaM4PfqV6rXQrLWpZjc8MOWA3lfEbCkyDtMA47fh71eNae2qhmsKzbUHiXQo3ifvBI9SJj9aodDds273ieKhBUKZYTAx6ekfs1ZXOtaduWUwZEnuO4xQ/TfYT1G9rNf076pNtsqqiYBExkn196Lq7viqBkZBMLzHpFUrdcvvIChTIBxJHf0gc5oN/XX2/zSPQiBBnnNeTKJb1FRap07MkOPmP+6KOnKGk+JHvA7+hPH41kNT4hG5muHtycH1Hf/ql9SWWCyuo+zmOMT39vU0KMWZfD4Ns9tAPM7LtyQduBn/dzihXLti2oO9SeTLY9OBP51kbNnc3lBMeoHzmeI78etO2ulnMAHGPUe8g0moIPhNDe6ig/wAxVJPdpDDtOMfj/Kg3+qWu7qT/ALQZ45OB/E1V2+lgcke0TIHyx+xTQ6WhjnHuD/EVDcPIthhdbbyQ4Hv5j2xMDjH/AHQP71tnKsYJ4CsZHrtoy9OQGTLdjByR3E5r39jX/Rxx2/PNLKAUebrC7TL3CO/knk+7DOf+aR/vBSfKLg9wWH/1NPNpzyVUA9gsZ9eTiiG7t4HIkf8AGOKWS7DxFv7zcqdocY+8JJniPT86Ue/cJ+y/OSAP51do3y+X/fFcO4Hb8h+VLKwa8lZbL9949fKn9KbOobaIUngYVdxIGT2o4APEep9fyqPDYf6f324pqXYaXuIXbtyP8NvQTH7FcaZrxYbrQA93j8au9OqRL2y59rpWB2xs/nSnVtV4YU2bQHm/zWLqcHBAIyfx4q1Ff2wwiLiR92Mc+U//AHXVr3XniVj/AOj+zR7fWLw50ekYDllBJxzIbP4fOrGx10EwdFpwR33IPnBCE1WK9iko/wB/wpr9s5mAOfud/wAcmhqpMEd8AYM/hVtreo7jjT2UQA8Q08ZlVUgfhSSQ2Z7/AM/5RWbS8kOKEWW6TELzElM/P7VclrykwqGOPq+34mrRAvqPQScY/h2/YqLluCQNpA7giCe5pqVeCugg+qljvtOPaQR+AHFR44ME22UET2n9PnTOpHpH8R+f5UFy3pPOZFTcWQ6vcUfqaTtEg+8j9eaG2vxJ8MD3Zx/8U8TOcf8AZxmKG7Ryq+uR/wAZH9KuMorsNNIqura+V+xbuGIABJ+eSKpk0Fpw2TbucgZ2RGeRPccT/TU3AkyEU++1cY981x/ZrczsTJzgYx7fP9a1WqkJuzC6jSMmTBHqCY/WKTNwV9Bu9PstAZPnBPzNVWr6DZMhQw/Hv8vlWsdeIWjR3LNuZaeRkue5EQOxxUNpG+6qAR3A49uc++KlbUiDHPpxjEY5ootwSTj5sce3/FeGyLA29O4b7vqYEfkYphrJk7iuf9x+fBxUtfAHMxyI7j5Yj3/jS7akEpwAxwSQQY9+x9PWD6VNWGwxtUY3e8Y/nXYQDPp3nFJf3hBAOQQciYHGY4/D5ZphyjZLZMEA4MZJ/l+xRjQKgh05B8qrnJ5jvRipAHkgmOASB6jb35GeMUjfvMrKAC4I3HbIIGMERzxjv7UyWO052wSZ7Ees4g8fnTprcdkbfck/IDgx+VF3tEen5/n++aC2o2qPKSIxEkAD2HepDSoKQVgnmB/GPxpDyOn7Ez6jnFBF4AZHH7zRUwMZ9jgD19Qa5S+DEhR2MQY/fzoHZFrVen/U081powy5AIiBM9uRJ7e1cJq12EMDC/ZM4HJOIP6Upc6mJhT/APySJxHb37UJAn5GPDEoCfMZCictALER8pP4VLWo7HjmTIPr70pY6ozLhyFBEAksIAwRPA9/epbc4wwJzhiQP3/Si2mDafQM8nOJ4GSI98Yqsv6LUEnzIO6nc+4c49I/pUX3uqYBQAyCcmP3xXVprvcr2xMxzMfpVJtEWMX9GXAC3NhHJjdPqcn9zXem05QRvZzJJ+yIJ9D2/oaHcYQdwzEkAmOTI/TtXAu8QIH54nt7UlJjtB9NbVQYiRgmRM/MfIf8ULVXrgJ2QT5sboBIx6Vybm7aYyJ7DiB+n9TRfFGRJBAzkSc8Axn8qr3HaK641w5OJhhxPlLAAQP+5py0xVYYsp4j0ED3/cGumuJtb7LTzIjj5fxgc0oX9I/fz+X60Sd9iXQwtw4gxPqT++1deY4yeMA+9KHUZ9OO09/+P41IuZ/lB/mf6VNCsY2bZBETByT+HpUNIjaAe3cTHyoJckcfj7Z7fvmud8+xppsLJe6QOPxAniewHy/fEG43LYjBEDPvmM+3tXDE+sT2n9muGJiGx+BNUFhEuKe+PkMVyqqcwf3+/wBaULEehwO2O9cm53yvbn+NOh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0" name="AutoShape 6" descr="data:image/jpeg;base64,/9j/4AAQSkZJRgABAQAAAQABAAD/2wCEAAkGBxQSEhQUEhQUFBUXFhYVGBgXFRUXGBYUGBQXFhcWGhYYHSggHRolHRgZITMhJSkrLi4uFyAzODMsOygtLisBCgoKDg0OGxAQGzQkICYvLCwvLCwsLCwsLCwsLCwsLCwsLCwsLCwsLCwsLCwsLCwsLCwsLCwsLCwsLCwsLCwsLP/AABEIAKABAAMBIgACEQEDEQH/xAAcAAACAwEBAQEAAAAAAAAAAAADBAEFBgIABwj/xAA8EAACAQMDAgQCCAMIAwEBAAABAhEAAyEEEjEFQRMiUWEGcQcjMkKBkaHwscHRFBUzQ1Ji4fFyksKCov/EABoBAAMBAQEBAAAAAAAAAAAAAAABAgMFBAb/xAAsEQACAgECBQIFBQEAAAAAAAAAAQIREgMhBAUxQVETYSIycaHhFVKB8PEj/9oADAMBAAIRAxEAPwDEha7C10FrsLX1lHFsGBXQWiBa6C06CwYFdBa7C10Fp0FgwtSFogWp20UKwYFTFEC11tp0Fg4qQtEC1O2gLBxXgKLtqdtAgW2piibanbQAOKmKJtqdtAA9tTFEC1MUBYOK9tosV7bQAOKiKNtr22gAW2vbaLtqdtFAC21EUXbXttKh2BioK0bbUbaKCxZ0oFy3T5WhPbooLFAldhKKEo+l0jXG2oCzZgCJMUNpK2JW9kK7KkLTFywVMMpUjkEEEfgagJTQAQtdBaMEqdlMQHbXWyjBKkJQAHZU7KNtqdlAWB21O2jbKnZQFgdte20bZU7KKCwIWp20UJU7KABbanbRdlTsoECC14LRttTtoADtr22jhK9soGB217bRtlTsoEB217bRtle2UDA7agrR9tRsoADtrkrRylQUoABtrlkpnbXJWgLFQtUuvvv4rbP8pGbHIlTLfhNaEJWY6usXL3y/Xb/L+dc7mba0kvc9HCbzN18Q2huQjuDJ9YiKqtlXXVfrFR0hlhvMpDAZGCRwfnVaEq+Wu+GjYcZtrMAEroJRwlSEr3nlsDsrwSjhK62UBYvsqQlH2VISgLAbKnZR9lTsoABsr2yj7KnZQKwGyp2UfZU7KdBYDZXtlH2VOyigsBsqdlH2V7ZQFgdte2UfZXtlIdgdte2UfZXtlAWA217bR9le2UBYvtr22j7K9soCxfZUbKZ2VGygLFitclKaKVyUooLFwlZO7dt3NXsIV7ZcK5Z2RADCkl1yI9cj51qesuUsXGXkKY9u01hui3Nj3Hj7NpmXHBICg/PPNcbm2rSUP5PdwMLbkfUNbpfDUrA+1yro4BJJIlWOZnkCkQlaTXWDc5ILv94wCSMwSAPTvVbd6fcQSykfiDz7A+xp8p1dNaON729h8fCfqXW1FeEqQlMBKnZXYs54vsqdlEF1JK7lkRIkSJ4kUv1jWeBb37dxkACY596zlrQinJvoUoSbSXcLsqQlZf8Av7UXCNoVFPoskfMtP8BRdP8A2hyN11jJGBgHPGK50+b6MeibPZDl2rLq0jSbK9trO6nS3m8Ilz57ZuEKWwv1eI7nzH5zTtvpjHFsiBBE5J5Ekn5Vlq84weOG/wBf9NNPl2avL7Fi15Byyj5sBXrl5FEsygepIoFnR2wQ4CkmIgDknJ/GiiyqAbXLktbVt1wuCC4BwSQJ9hWcebak1KSilXlv7Fy5fCLSbbv2PWtXbbCurfIz/Ci+Ivr+hp49NU+UeQDiABuOIJxwP50NbQDXUnhbR74k3B6QPsnM5/CsP1vW/avua/pen+5/YXUg96kEeo/MVzq7DMrMrupUNAC2okCQfOh9BxVvdReRycCVOTMAxHp3rafNdeEYzlFVLpuzOPAaUpOMZO0Vuyp2VZWtPuIkqytuER6ECkdfZZGK22VYQXAdobdyIyZj7P60aXOJTko4b/X8C1OWxhHLP7fk42V7ZTHSiL1hLrABigYgSBJUHjt3oGivF79yy6BSiq25WLSGLCIIERt/WtYc4i024ul9PwRLlslSUluRsqdlO3dNtIBk4yQMCuTZG3dKwYggzMiQR+H8a2hzXh5d6+qM5cv149r/AJE9le2UyU7Qfyx+fFSEr1w4jTn8sk/5PNPSnD5k0K7KjZTXh14260yMxXZUbKa8OoNunkAqUqClNG3UeHTyAreqoPAuz/ob+GKxViyq6e+ZAYi3bIySZLNjEf5Z5I5rRfGvWRaTwVEu4lj2RZxPuawCsXYDJkgegz6VwuZakZzSXY6PBQajfk+x6XqN4qLl6zsEFlKMGIG4hPsbgZWDg+tXNjqyhVFwGcY+zjGRmR+E1X9G0arp1t7dOL1qbRKFlkrwDJzOJ4HtXwzrOva/fuXH3SXaA3KCcL7RxFceK32OlJ+T6/8AEfxBYsO3iB8ibbgf4rAecbOU2kr9qPtd+axw+JLhuG4AXAJ2qfIoB4MgTj3/AEqkOo1GpW34lwsLa7VJALBeftRJ+ZJ4Fc6nTLbA3Fo95/hXrevquGLk6PP6WmpZJF701/G1aOvg7mYMSxLCe64J7SM5q9+INZYb6m6wtOCCsEugOROcqDPdqV+CLFkOrG2HQFcgbskgDytgjOeK4+I/hxLmoJF63bZv8s27iAD/AGgyR8jHzrzS+bqbx6dALI1m5shcQZ2uJB9jH5Z/GrfSaG5sW4GgeU4ncAcgxFAv9Ha7cW3/AIhS0q5dCSigDcYOeYkA1p00VhbEo1tEtj6w7hyoiCZ+fJ70qtFZUUelQC7aRzgW7vJC4LWQsSMjytgDgUpe66iX2sJbuNtYrCqWIAjMCJ/StT0Uacv41q4rr4e3esFVIuAsJAwSNoyfWO9Ito7VjqF+82qsW11IT6pnC3AwAg7SfnjHNawhGTWbr3M5zlFPEfvpbGl3qgLFN2Q4f/dKtEH2xSr21ZLTJDN49kEEADaXHI5/Z9Kvn19i0gN1iAAWlgQAghyflx6n86S6R1nSa0hrBuwr/etAW3dWVuSshhAjK/jUy01l8PYa1Hj8Q71SzbVrbkFct9mV9OcZ71X9Ps2zq7wALh7FkgFbjbX3Xok9hk4P4RFXnUtXaCnerlmJChFVrkiCY3SoH2ZLQuR60hobyXNQ7+Gyk2FDpcS2GG24WEMPIy+Y/ZJyomDtpem/mrYM18t7lZr0hmUW7gWYwBEEZABNP6QWzY8yNvAcjynMfZE8g8c+8cVaavqSW8CzduHLN4YtYLTmbhG494Wff0prSa23ftqUko4dQSACjcFWWAQQR3yDVYy2zuu34Fmt8ev96mI0nWjbvWrd+zcteI4VGLIysZGDsYkcj86veuaRf7RZYEQUuqwgnujCD+H6VUdY6bb1Oos2rWtsC5Zcs1qVLlpXacNIjPH+r5VpfiDUWrXh39RcRLaC4rFi8hrm2AsGSfKQAM5x7Gtp6alWnug09TUaufUD0/pquLikAAgRtxIIYEQZHb9aSs9KXfuwCdoJxIE4GfQmrXo+v07Wze010NbbkhyRIyR9bJUgfLnI4jw1Vg3ltretG6CC9veN/YyFImOeexmscexrn3BXtNtcgCQSDgwe3Yms71HSG70wKAGDadRtAk71TAgiZxW01enUwSQnOQQBiTwfwHesZ8aaS5a6WbdrxTcW+FHhgyw8QncYzG30pwjTtA5WqGNOhNnT7gwkIrSIg+GRBnvPao8I+OVAP+Hu9R90Dtz5T3pb4Bs3H0V0XwxZblvZvEMN5AAJkEjd6zzWgvdJuhblxFAugKFIiSASSASIyD3p6f8AzmpLsEnnBxEDpz6H8jUGz7V4dS1Nrb49otumSMMIOcD5jgVYaDqulutBIVwSpDGPMDBEzE+3PtXehzCEjjz4OcSt8KveHTvTOoWdWhdFKxcuW4kHKOUJkYgxP400OnA/eEV6I8RFqzCWi06Kfw658Kn7tmDyD8qH4dbKZm0fM/pQ0Oy7bcyviWtxkRO1oB/I1neg6c3NXpU5Bu2p+QYE/oK0n0m6lLt8C3EBCBwBlyewHb1zSHwTsGttXHkpb3v5cfYQnvXzU5vUWbVNnb04qDxXRG0+EtUzi+zEE/2h5jiTtYwD2zXyPU2dt2+DOLjrPuHM5Nbn4Q6jcF4aeyhK3bm5maJCxmAOTgU11L4PVyN3iIbjlmzuG5pLHzDBnt71gvhbs2bySowhco1mCwBKkgd/N/SmPiXDLz9gET75/pWl1nQbNy6LaXbTMvlFqR4gyDkqw3MPenOudNtXnDXEYhVVIyswp3NggggxjjmtU72Rm1Ql8E23bSsQ20Q5OJLegnsMTip+ku2Rf0t9JBu2pBEyHtw0iM4DimOl9Rtae09hEYtMbtyhcFgcGT3pDq3UXvhV8KfCwGkkjLcYjhiD8hUNfEXexQfEutvJqmfxHV5VwwlSNyhxAHaDx+FbT4ve63TmZrboPGsqzMqqzoVukBlVv9QGYHYUtZ+H01NgNqRdVgrhWhtonaA5MDiOD71efGHUf7VozpkILs9q5u2wmxS3DLuzJHE9+KeS7CxZT/RjevXbd2zb2AW4JLbsi4WIEKRwVY//AKrM/SHpja6jqkOfrS3/ALKG79sx+FbP6NOlNpn1BdkaVsjC3GOWeD9njn8Vql+k/o9+91PUPZtPcRisMolT5FGDR3EzVXNK79HZnfcv9kUxtMwBH2p9KxfwN1q/bZbFhGNq7fVWfY7G21wohYMuBAgwRX0fTWy3SGtBW3/2Tw9rKynxYHlkqAZkZn7vzrPfRjYv2Eu2Ltt7Za6jqZjIgMDtMkeUY9zTU3HdA4qWzNje0ZsOjM73BtugkgDb5rJHpIwTIn7Pbg82Lq3rlsWrhDbbpG3YWIGwEebEHcB6cemHfiVj9XGSxeBMQITuF9uOZYVnPhH4Wu6bVG94qsrK42gYG4qwkl89+B92rjxElB6fYh6EXNT7l7q9ZbtMVuXCSsSxU5xPKiKH8P3BcF65aujwjcZpUKR/hISQTntn/ukPi3QG5cuqSQt1UXE4kPJOMdsz2PrRPgrpP9k0l6wd7lnbawt3CAr21gYBEiTTlxMpxUX2FHh4wk5LufItZ1Rr2re+jEE3d9tvskAN9XxwQoX9a+g/TVaYWtOWYEG+4AAj/L5Pqefzr5j0jQXi6L4NwmRjw29u0V9b+l7Rvd0OlZEd28ZSwCtuG6w8+XsJArOTt2aRVKim+hlXDakLthlRoYEjcCVBgf8AlE+lYe+9xdfcYMRcTU3DuHZlunI9scemK+ifRBprlu5d8S26Sv3lInKf0/Sk+u/A86m7d01wBjddijSFm4zMIaJHJ7dqm6e462LT6X+tC1aSw9pS90lh95bYVgCwJ+/6R6z8x9M69qrfRHuAk3bZ8NbhbcyjcoBIbkgHkzXf0s9GfWJpblsA7UuDuPtC2QPlhvy96Hp9LcXousV7ZVgdxE/7UlhBggQf2KbnaS8CUaZz9HPxRqn02sF0+N4NrxbZYCZUMSGKxKghTPPOeIj4G+PdTfs6kalwz2kN5H2BZAU/VkIu0ebbBI+8faq/6K7YZr9ssfrNPcUQzDJxkDB/GlPonsFzftZm5prybcZO3AIPvQ0CNhofpCU6VNTdTBuCzcAg7Widw9Vgzx7VGg0elW9q99wRca3cZZH1bOWO4EfdYx/6isb03ptw9M1SG2QyXtPdAiW84ZDgZiFFP9Xszdugz9b0xGg+qIpP6qajE0yNt8P6S5ZQoANpZ2G0AD7UGY9cEfjTxWapPhXXO13ZuJVraNnPnKbj+n8av1tm253sgUszCW/ywgJOfRo/MV1eE1a06ZzeJ08tS0DW3nPFF8Nd3B2/jT7BYwua8lqfavQ9azBaNH5p1N4hiG5kk7uZ4gj1xQmutGC0e2P6UXqLl9Q7EQSzsR7kkn9aDZnzH0gfx/pXIXQ6Q90XTM11WW29wp9YVVgDtQy3mnGO9fVPixGTTM9pbm3wyxf+0G4sFBBXcqgH1IrC/R2NratwC23THH/m6rz8ia3Go0du9oT4INu41owQ7BZggyJ4McVjN70bRXwnxDTHI7HkGYg+s9vnW8udfa6q7lLPtAZtygO3doHrVGPhO8rLPhlZEgOcieBK81V6zxFcgNBU7eYgjBx8xW1dzKzUaPQXry+VrjZz52HYHlsHntNBXodxGJuudpMAK+5jntHp61dIGu6ErZJRvKd3mVfOwld3Mwp7elVHwzYu2NR4T3FdbgkqpZtpUyCdwEd6nfqVSujQfFGgNnpgQM0MwBYupVZfcAwPmXhgftDj1Aqq+GdWdOnhveUqRKwj3AACZAKjiSeK1fUdK+o0upVA6PtDeG7LtZSeCuVH2DnnIzWR+NmuWbWnVCEJDK22Aw2rbIEjgHcePSs+uxfQ2XRH8S9PiEttUiLBAbLGG3L29eIJ9Kr3cBgq37gaJ2mw8wJxBEYzx/Sqj6MOtXWvXBeY3AiAiY3YDiA0iTkDNZz4gs3DqbrLuEO4UzBVdx2gTkYinXZhfdH2FNKGsfauuzbZIMEZksAzgDtj3FUPiW0cQ14lQtyAd/kDDeD4dwnnsAZBFG1Ny4/SyTtXUXLCjcBGZzLcgkEn5nvXzr4OvPotdaNzCt9W+0FyUuYkDkmY9/nTSJbPr5tWrqpAvGHmcg/djLsp4Azxn51xb0KWwv8AigTxBYZBkFFYwDHpGKW+kS1eZLaaZ/CZ3hmV2Q7fDbAK9jFJ/A63bbtYuO7nZv8AM5uBfrIBDNkSDkZEgREmV7jQ8wu+IyBoyGU7CiCyS3O4gE8jHtIE1aabp6kqTvkgGGZSNoiPsuYycxzHfFYL6TF1GovMiNCIbRQSyR5bniHiZJZP/X2p36LNXet+JYvkuAPEtt9vaIKuJYg91gAdzmOBp1YXvRqtc432wbd3c4DCDZwJyD55wYkj86ftWN1sKSwkBRETCrOdze8YNfEerWddd1D6lrw3hmZdtx/IJkKg24GBjv3r6j1/qF270kXLLKl28tvzjyxO0OZGQcQDGJpOLQ00yzGkUPbNxLwB3eYomCUJE7HYnnGCJH5mufDm+4WDMJPYE/Z28kN79/evnP0dNqtPqRbvXWe1eVl2i5caLkSjZjb3Eg0P49t6y51C49m+UVCotjxLilYVTMKImfc8D2p4b0LLaz6c/Th4VseIxKrBkMxMKBJUHJmZNdaXRBFuAsSGEbSG2keYt5CDnPYdqyfxZq797ptprDhXv7A7Sy+UpLBSswSVA44JihfRpqdSiX7V+4LmxRctkszkEhpViwBK+UHg96nF9Ssl0NL0jotrTOBaHgicqtplkknBO2Ime/yrnpXw9Ys6nx7MK7M7Fg5YHeSW8rHuT2rFfBfUdeNSBqbrXVuSrTcZ4MEqwB4j27Uxouq65OqN4jxpnumx4e4ELbDFbRCCQGmCSP8AUe1UosnJF3qvhm4upL2ggtvbcNkTu3K1tAFOPvfIV02kvg2/q98q1sy26EMiGLKcEMcUr0r4i1Z12qW9sayBcOnQ7YR7QYJ7jd3k+3ap6f8AE2pOn07Xbdt3a/4OqYhRNsKNrCIEw4OP9JFGLHmhfU61rFoXEsslxEOzywsQqwyg8Rb9u9Paf4ssPo7N3Ugu5JBVFBJ2yGxOFMRmJoXUuutct3kuWdrk6m35TjysipiSPsOjH/8AXE1840eoYeGMwCQe+GiSY7c/ka005yiTKEZI+vn4oeRt0x2+9xOO0BZ7Vz1X4ut27QaIuEhRb3ZGYkkdu9YLpV7xrq+O0oUYAF2QKypK7thBAnvmaYNzT2mNxCUBOyPO7Cd5GDOSFHHofahcRMb4eJlF+G7xZWm2Q9tXWbigsr7sgHJI2tPp+NV/TrJdLpUg7RuORwAc/rW1t9ONzZcG66FAVJ2uoAxtk/d7bePbJr3VOl3biAOdmXlggzv27Uxwo2wAMVm9aJnsuqYD6PNKVs6u45VUcWLSksoBY3JZeeQCuPcVoPhPW2xplD3FwHbkkbFOTI7c/kaoBpV27WmJ3R5o3cbsnkCp/u5SoAB2gsYAEEMEG0gyCPJ3n7RqHqaT7gtZIE/TNbYuobzhre84AUvtUFh93kr5pUxgwcVW634ffU3GuaYTbYsQWYjMM5mRjE+2K0113uOXe5cZoKgl4AEFcKogQDGOxiothxbNifqfDNsKSSQGbcx45kKB7TV+vDyTkhfT30TSqvirAKAlSSv2bsCVB55HyNB6XZD3RetuGVEdmMPOduQCucA/lQ16FbEBVBXAIbMhQwGIifMaYt9FthYVnUEEHaVEgkFpUc8+/AprUhXzFKauzVaXUru8UkeC4ZCxIg57e2DVR8adPYaVmifDa4r8SshFGDzlH4qvXS7rVq3cOLbK8DgEABgPyMY7n1q66nrLmpXzBWO9W+x5TtYkSOCYY/OkpQXRjc0zJ/RaUt6u4bjBQqqSSYEBwSeeAMzQPi3TObzsrbBuOYVpwo/jWm/uZCQUtAEqUYhYLAgCCQMcdo5pS10kLgrbbzMWB8wG7AKgjDDiRQ3Fu7GtRJFlpeoK3TdhK70VNw7hS8L2jhfWsV1Sxtuae+V8niKsnbDFGDEQTwBzwM1odJ0J7ZU2TABXd9jc8AjJzuGMg48x9aNpum2hbC3LckoAwYls7VBIkSJ2jj0q8opbMnK9zU/FnUENqxcUh0LEArEMAlxGGTOCflkZqq+EeoB9YXZoV7DKhYKJ8O6hf04BBnvVX1W7ddTbRvqlSEUjIuMSWbc2W4/EtmqXSdKCvuZnjapGSNvZ0UxxBPsanKPkM0tzU/ECJd1Fw2yCIyBIjaQpkR64k++aa+BdEV1bA7Z8MwJBMi6oIx+X4mqi2yB7j7nHiIyEgsNpL7z75yIzjFJ6fQCyrslx2uQ5QmRDsASZ9yqg9vKKeenVWLNXYPVEKzgggKWn2AOf4Vrbl22vSLNt2VX2pC47NnPzB/I1nuiau4LbJddjkqrNLXCrKoYF84MeuRE0LqOmF02hucKkA2yCUKBYKhScAkAkd5NS9WPkanFdyw+HLajVadiCF8SNxGN3huIB78gR7038Z6VRq7mzI2oxzxKc/kKodJYNq2qi47EXA5aWB2gxsJByCpYH/wAjT+uvm4L21mDXF2zBwQpUd570etC7snNUaHX7f7ssxG9TbBAndPmAxz3pf4GuJbus1wSjoUwVJBDoPMJwIuT7iYrO6aUthC93cFALAicW2SVJMxDHHGZiaS6bozbzcuO0KojcCPLMent70erp11DNDXR+tW7V9WYEBLuxsEeYKSRweR+dWXVtVt1Vy6LbhE1CjO2T5lJIgkSfNGRMUgy2cyoMsGJZQSXA2g7jmYx+dLdT0lu6BHlO5DuAUGFIgT8pFHrQ8hmi0s9Wtm9d1SoPDG5wr/b84bCgeXcDgiRlgMzNBu9VtW9NcR3hvFR1O1yINoqfMBg/ZMHOarelaVLc7oYnPEgMRDkSO/f1j50wzKLqsI2hCsCRBJEY4OBFNa0PIOSGNZ8TWbpuNaIbddJ83kCrctEEljj7SoP+iRV3ekXFBYsUTacwF2+byiQstg9sZ5FL9R0VoS25FBRkliQfNPtkCRj2o563Z2hd6HAGXn+WaM4PfqV6rXQrLWpZjc8MOWA3lfEbCkyDtMA47fh71eNae2qhmsKzbUHiXQo3ifvBI9SJj9aodDds273ieKhBUKZYTAx6ekfs1ZXOtaduWUwZEnuO4xQ/TfYT1G9rNf076pNtsqqiYBExkn196Lq7viqBkZBMLzHpFUrdcvvIChTIBxJHf0gc5oN/XX2/zSPQiBBnnNeTKJb1FRap07MkOPmP+6KOnKGk+JHvA7+hPH41kNT4hG5muHtycH1Hf/ql9SWWCyuo+zmOMT39vU0KMWZfD4Ns9tAPM7LtyQduBn/dzihXLti2oO9SeTLY9OBP51kbNnc3lBMeoHzmeI78etO2ulnMAHGPUe8g0moIPhNDe6ig/wAxVJPdpDDtOMfj/Kg3+qWu7qT/ALQZ45OB/E1V2+lgcke0TIHyx+xTQ6WhjnHuD/EVDcPIthhdbbyQ4Hv5j2xMDjH/AHQP71tnKsYJ4CsZHrtoy9OQGTLdjByR3E5r39jX/Rxx2/PNLKAUebrC7TL3CO/knk+7DOf+aR/vBSfKLg9wWH/1NPNpzyVUA9gsZ9eTiiG7t4HIkf8AGOKWS7DxFv7zcqdocY+8JJniPT86Ue/cJ+y/OSAP51do3y+X/fFcO4Hb8h+VLKwa8lZbL9949fKn9KbOobaIUngYVdxIGT2o4APEep9fyqPDYf6f324pqXYaXuIXbtyP8NvQTH7FcaZrxYbrQA93j8au9OqRL2y59rpWB2xs/nSnVtV4YU2bQHm/zWLqcHBAIyfx4q1Ff2wwiLiR92Mc+U//AHXVr3XniVj/AOj+zR7fWLw50ekYDllBJxzIbP4fOrGx10EwdFpwR33IPnBCE1WK9iko/wB/wpr9s5mAOfud/wAcmhqpMEd8AYM/hVtreo7jjT2UQA8Q08ZlVUgfhSSQ2Z7/AM/5RWbS8kOKEWW6TELzElM/P7VclrykwqGOPq+34mrRAvqPQScY/h2/YqLluCQNpA7giCe5pqVeCugg+qljvtOPaQR+AHFR44ME22UET2n9PnTOpHpH8R+f5UFy3pPOZFTcWQ6vcUfqaTtEg+8j9eaG2vxJ8MD3Zx/8U8TOcf8AZxmKG7Ryq+uR/wAZH9KuMorsNNIqura+V+xbuGIABJ+eSKpk0Fpw2TbucgZ2RGeRPccT/TU3AkyEU++1cY981x/ZrczsTJzgYx7fP9a1WqkJuzC6jSMmTBHqCY/WKTNwV9Bu9PstAZPnBPzNVWr6DZMhQw/Hv8vlWsdeIWjR3LNuZaeRkue5EQOxxUNpG+6qAR3A49uc++KlbUiDHPpxjEY5ootwSTj5sce3/FeGyLA29O4b7vqYEfkYphrJk7iuf9x+fBxUtfAHMxyI7j5Yj3/jS7akEpwAxwSQQY9+x9PWD6VNWGwxtUY3e8Y/nXYQDPp3nFJf3hBAOQQciYHGY4/D5ZphyjZLZMEA4MZJ/l+xRjQKgh05B8qrnJ5jvRipAHkgmOASB6jb35GeMUjfvMrKAC4I3HbIIGMERzxjv7UyWO052wSZ7Ees4g8fnTprcdkbfck/IDgx+VF3tEen5/n++aC2o2qPKSIxEkAD2HepDSoKQVgnmB/GPxpDyOn7Ez6jnFBF4AZHH7zRUwMZ9jgD19Qa5S+DEhR2MQY/fzoHZFrVen/U081powy5AIiBM9uRJ7e1cJq12EMDC/ZM4HJOIP6Upc6mJhT/APySJxHb37UJAn5GPDEoCfMZCictALER8pP4VLWo7HjmTIPr70pY6ozLhyFBEAksIAwRPA9/epbc4wwJzhiQP3/Si2mDafQM8nOJ4GSI98Yqsv6LUEnzIO6nc+4c49I/pUX3uqYBQAyCcmP3xXVprvcr2xMxzMfpVJtEWMX9GXAC3NhHJjdPqcn9zXem05QRvZzJJ+yIJ9D2/oaHcYQdwzEkAmOTI/TtXAu8QIH54nt7UlJjtB9NbVQYiRgmRM/MfIf8ULVXrgJ2QT5sboBIx6Vybm7aYyJ7DiB+n9TRfFGRJBAzkSc8Axn8qr3HaK641w5OJhhxPlLAAQP+5py0xVYYsp4j0ED3/cGumuJtb7LTzIjj5fxgc0oX9I/fz+X60Sd9iXQwtw4gxPqT++1deY4yeMA+9KHUZ9OO09/+P41IuZ/lB/mf6VNCsY2bZBETByT+HpUNIjaAe3cTHyoJckcfj7Z7fvmud8+xppsLJe6QOPxAniewHy/fEG43LYjBEDPvmM+3tXDE+sT2n9muGJiGx+BNUFhEuKe+PkMVyqqcwf3+/wBaULEehwO2O9cm53yvbn+NOh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2" name="AutoShape 8" descr="data:image/jpeg;base64,/9j/4AAQSkZJRgABAQAAAQABAAD/2wCEAAkGBxQSEhQUEhQUFBUXFhYVGBgXFRUXGBYUGBQXFhcWGhYYHSggHRolHRgZITMhJSkrLi4uFyAzODMsOygtLisBCgoKDg0OGxAQGzQkICYvLCwvLCwsLCwsLCwsLCwsLCwsLCwsLCwsLCwsLCwsLCwsLCwsLCwsLCwsLCwsLCwsLP/AABEIAKABAAMBIgACEQEDEQH/xAAcAAACAwEBAQEAAAAAAAAAAAADBAEFBgIABwj/xAA8EAACAQMDAgQCCAMIAwEBAAABAhEAAyEEEjEFQRMiUWEGcQcjMkKBkaHwscHRFBUzQ1Ji4fFyksKCov/EABoBAAMBAQEBAAAAAAAAAAAAAAABAgMFBAb/xAAsEQACAgECBQIFBQEAAAAAAAAAAQIREgMhBAUxQVETYSIycaHhFVKB8PEj/9oADAMBAAIRAxEAPwDEha7C10FrsLX1lHFsGBXQWiBa6C06CwYFdBa7C10Fp0FgwtSFogWp20UKwYFTFEC11tp0Fg4qQtEC1O2gLBxXgKLtqdtAgW2piibanbQAOKmKJtqdtAA9tTFEC1MUBYOK9tosV7bQAOKiKNtr22gAW2vbaLtqdtFAC21EUXbXttKh2BioK0bbUbaKCxZ0oFy3T5WhPbooLFAldhKKEo+l0jXG2oCzZgCJMUNpK2JW9kK7KkLTFywVMMpUjkEEEfgagJTQAQtdBaMEqdlMQHbXWyjBKkJQAHZU7KNtqdlAWB21O2jbKnZQFgdte20bZU7KKCwIWp20UJU7KABbanbRdlTsoECC14LRttTtoADtr22jhK9soGB217bRtlTsoEB217bRtle2UDA7agrR9tRsoADtrkrRylQUoABtrlkpnbXJWgLFQtUuvvv4rbP8pGbHIlTLfhNaEJWY6usXL3y/Xb/L+dc7mba0kvc9HCbzN18Q2huQjuDJ9YiKqtlXXVfrFR0hlhvMpDAZGCRwfnVaEq+Wu+GjYcZtrMAEroJRwlSEr3nlsDsrwSjhK62UBYvsqQlH2VISgLAbKnZR9lTsoABsr2yj7KnZQKwGyp2UfZU7KdBYDZXtlH2VOyigsBsqdlH2V7ZQFgdte2UfZXtlIdgdte2UfZXtlAWA217bR9le2UBYvtr22j7K9soCxfZUbKZ2VGygLFitclKaKVyUooLFwlZO7dt3NXsIV7ZcK5Z2RADCkl1yI9cj51qesuUsXGXkKY9u01hui3Nj3Hj7NpmXHBICg/PPNcbm2rSUP5PdwMLbkfUNbpfDUrA+1yro4BJJIlWOZnkCkQlaTXWDc5ILv94wCSMwSAPTvVbd6fcQSykfiDz7A+xp8p1dNaON729h8fCfqXW1FeEqQlMBKnZXYs54vsqdlEF1JK7lkRIkSJ4kUv1jWeBb37dxkACY596zlrQinJvoUoSbSXcLsqQlZf8Av7UXCNoVFPoskfMtP8BRdP8A2hyN11jJGBgHPGK50+b6MeibPZDl2rLq0jSbK9trO6nS3m8Ilz57ZuEKWwv1eI7nzH5zTtvpjHFsiBBE5J5Ekn5Vlq84weOG/wBf9NNPl2avL7Fi15Byyj5sBXrl5FEsygepIoFnR2wQ4CkmIgDknJ/GiiyqAbXLktbVt1wuCC4BwSQJ9hWcebak1KSilXlv7Fy5fCLSbbv2PWtXbbCurfIz/Ci+Ivr+hp49NU+UeQDiABuOIJxwP50NbQDXUnhbR74k3B6QPsnM5/CsP1vW/avua/pen+5/YXUg96kEeo/MVzq7DMrMrupUNAC2okCQfOh9BxVvdReRycCVOTMAxHp3rafNdeEYzlFVLpuzOPAaUpOMZO0Vuyp2VZWtPuIkqytuER6ECkdfZZGK22VYQXAdobdyIyZj7P60aXOJTko4b/X8C1OWxhHLP7fk42V7ZTHSiL1hLrABigYgSBJUHjt3oGivF79yy6BSiq25WLSGLCIIERt/WtYc4i024ul9PwRLlslSUluRsqdlO3dNtIBk4yQMCuTZG3dKwYggzMiQR+H8a2hzXh5d6+qM5cv149r/AJE9le2UyU7Qfyx+fFSEr1w4jTn8sk/5PNPSnD5k0K7KjZTXh14260yMxXZUbKa8OoNunkAqUqClNG3UeHTyAreqoPAuz/ob+GKxViyq6e+ZAYi3bIySZLNjEf5Z5I5rRfGvWRaTwVEu4lj2RZxPuawCsXYDJkgegz6VwuZakZzSXY6PBQajfk+x6XqN4qLl6zsEFlKMGIG4hPsbgZWDg+tXNjqyhVFwGcY+zjGRmR+E1X9G0arp1t7dOL1qbRKFlkrwDJzOJ4HtXwzrOva/fuXH3SXaA3KCcL7RxFceK32OlJ+T6/8AEfxBYsO3iB8ibbgf4rAecbOU2kr9qPtd+axw+JLhuG4AXAJ2qfIoB4MgTj3/AEqkOo1GpW34lwsLa7VJALBeftRJ+ZJ4Fc6nTLbA3Fo95/hXrevquGLk6PP6WmpZJF701/G1aOvg7mYMSxLCe64J7SM5q9+INZYb6m6wtOCCsEugOROcqDPdqV+CLFkOrG2HQFcgbskgDytgjOeK4+I/hxLmoJF63bZv8s27iAD/AGgyR8jHzrzS+bqbx6dALI1m5shcQZ2uJB9jH5Z/GrfSaG5sW4GgeU4ncAcgxFAv9Ha7cW3/AIhS0q5dCSigDcYOeYkA1p00VhbEo1tEtj6w7hyoiCZ+fJ70qtFZUUelQC7aRzgW7vJC4LWQsSMjytgDgUpe66iX2sJbuNtYrCqWIAjMCJ/StT0Uacv41q4rr4e3esFVIuAsJAwSNoyfWO9Ito7VjqF+82qsW11IT6pnC3AwAg7SfnjHNawhGTWbr3M5zlFPEfvpbGl3qgLFN2Q4f/dKtEH2xSr21ZLTJDN49kEEADaXHI5/Z9Kvn19i0gN1iAAWlgQAghyflx6n86S6R1nSa0hrBuwr/etAW3dWVuSshhAjK/jUy01l8PYa1Hj8Q71SzbVrbkFct9mV9OcZ71X9Ps2zq7wALh7FkgFbjbX3Xok9hk4P4RFXnUtXaCnerlmJChFVrkiCY3SoH2ZLQuR60hobyXNQ7+Gyk2FDpcS2GG24WEMPIy+Y/ZJyomDtpem/mrYM18t7lZr0hmUW7gWYwBEEZABNP6QWzY8yNvAcjynMfZE8g8c+8cVaavqSW8CzduHLN4YtYLTmbhG494Wff0prSa23ftqUko4dQSACjcFWWAQQR3yDVYy2zuu34Fmt8ev96mI0nWjbvWrd+zcteI4VGLIysZGDsYkcj86veuaRf7RZYEQUuqwgnujCD+H6VUdY6bb1Oos2rWtsC5Zcs1qVLlpXacNIjPH+r5VpfiDUWrXh39RcRLaC4rFi8hrm2AsGSfKQAM5x7Gtp6alWnug09TUaufUD0/pquLikAAgRtxIIYEQZHb9aSs9KXfuwCdoJxIE4GfQmrXo+v07Wze010NbbkhyRIyR9bJUgfLnI4jw1Vg3ltretG6CC9veN/YyFImOeexmscexrn3BXtNtcgCQSDgwe3Yms71HSG70wKAGDadRtAk71TAgiZxW01enUwSQnOQQBiTwfwHesZ8aaS5a6WbdrxTcW+FHhgyw8QncYzG30pwjTtA5WqGNOhNnT7gwkIrSIg+GRBnvPao8I+OVAP+Hu9R90Dtz5T3pb4Bs3H0V0XwxZblvZvEMN5AAJkEjd6zzWgvdJuhblxFAugKFIiSASSASIyD3p6f8AzmpLsEnnBxEDpz6H8jUGz7V4dS1Nrb49otumSMMIOcD5jgVYaDqulutBIVwSpDGPMDBEzE+3PtXehzCEjjz4OcSt8KveHTvTOoWdWhdFKxcuW4kHKOUJkYgxP400OnA/eEV6I8RFqzCWi06Kfw658Kn7tmDyD8qH4dbKZm0fM/pQ0Oy7bcyviWtxkRO1oB/I1neg6c3NXpU5Bu2p+QYE/oK0n0m6lLt8C3EBCBwBlyewHb1zSHwTsGttXHkpb3v5cfYQnvXzU5vUWbVNnb04qDxXRG0+EtUzi+zEE/2h5jiTtYwD2zXyPU2dt2+DOLjrPuHM5Nbn4Q6jcF4aeyhK3bm5maJCxmAOTgU11L4PVyN3iIbjlmzuG5pLHzDBnt71gvhbs2bySowhco1mCwBKkgd/N/SmPiXDLz9gET75/pWl1nQbNy6LaXbTMvlFqR4gyDkqw3MPenOudNtXnDXEYhVVIyswp3NggggxjjmtU72Rm1Ql8E23bSsQ20Q5OJLegnsMTip+ku2Rf0t9JBu2pBEyHtw0iM4DimOl9Rtae09hEYtMbtyhcFgcGT3pDq3UXvhV8KfCwGkkjLcYjhiD8hUNfEXexQfEutvJqmfxHV5VwwlSNyhxAHaDx+FbT4ve63TmZrboPGsqzMqqzoVukBlVv9QGYHYUtZ+H01NgNqRdVgrhWhtonaA5MDiOD71efGHUf7VozpkILs9q5u2wmxS3DLuzJHE9+KeS7CxZT/RjevXbd2zb2AW4JLbsi4WIEKRwVY//AKrM/SHpja6jqkOfrS3/ALKG79sx+FbP6NOlNpn1BdkaVsjC3GOWeD9njn8Vql+k/o9+91PUPZtPcRisMolT5FGDR3EzVXNK79HZnfcv9kUxtMwBH2p9KxfwN1q/bZbFhGNq7fVWfY7G21wohYMuBAgwRX0fTWy3SGtBW3/2Tw9rKynxYHlkqAZkZn7vzrPfRjYv2Eu2Ltt7Za6jqZjIgMDtMkeUY9zTU3HdA4qWzNje0ZsOjM73BtugkgDb5rJHpIwTIn7Pbg82Lq3rlsWrhDbbpG3YWIGwEebEHcB6cemHfiVj9XGSxeBMQITuF9uOZYVnPhH4Wu6bVG94qsrK42gYG4qwkl89+B92rjxElB6fYh6EXNT7l7q9ZbtMVuXCSsSxU5xPKiKH8P3BcF65aujwjcZpUKR/hISQTntn/ukPi3QG5cuqSQt1UXE4kPJOMdsz2PrRPgrpP9k0l6wd7lnbawt3CAr21gYBEiTTlxMpxUX2FHh4wk5LufItZ1Rr2re+jEE3d9tvskAN9XxwQoX9a+g/TVaYWtOWYEG+4AAj/L5Pqefzr5j0jQXi6L4NwmRjw29u0V9b+l7Rvd0OlZEd28ZSwCtuG6w8+XsJArOTt2aRVKim+hlXDakLthlRoYEjcCVBgf8AlE+lYe+9xdfcYMRcTU3DuHZlunI9scemK+ifRBprlu5d8S26Sv3lInKf0/Sk+u/A86m7d01wBjddijSFm4zMIaJHJ7dqm6e462LT6X+tC1aSw9pS90lh95bYVgCwJ+/6R6z8x9M69qrfRHuAk3bZ8NbhbcyjcoBIbkgHkzXf0s9GfWJpblsA7UuDuPtC2QPlhvy96Hp9LcXousV7ZVgdxE/7UlhBggQf2KbnaS8CUaZz9HPxRqn02sF0+N4NrxbZYCZUMSGKxKghTPPOeIj4G+PdTfs6kalwz2kN5H2BZAU/VkIu0ebbBI+8faq/6K7YZr9ssfrNPcUQzDJxkDB/GlPonsFzftZm5prybcZO3AIPvQ0CNhofpCU6VNTdTBuCzcAg7Widw9Vgzx7VGg0elW9q99wRca3cZZH1bOWO4EfdYx/6isb03ptw9M1SG2QyXtPdAiW84ZDgZiFFP9Xszdugz9b0xGg+qIpP6qajE0yNt8P6S5ZQoANpZ2G0AD7UGY9cEfjTxWapPhXXO13ZuJVraNnPnKbj+n8av1tm253sgUszCW/ywgJOfRo/MV1eE1a06ZzeJ08tS0DW3nPFF8Nd3B2/jT7BYwua8lqfavQ9azBaNH5p1N4hiG5kk7uZ4gj1xQmutGC0e2P6UXqLl9Q7EQSzsR7kkn9aDZnzH0gfx/pXIXQ6Q90XTM11WW29wp9YVVgDtQy3mnGO9fVPixGTTM9pbm3wyxf+0G4sFBBXcqgH1IrC/R2NratwC23THH/m6rz8ia3Go0du9oT4INu41owQ7BZggyJ4McVjN70bRXwnxDTHI7HkGYg+s9vnW8udfa6q7lLPtAZtygO3doHrVGPhO8rLPhlZEgOcieBK81V6zxFcgNBU7eYgjBx8xW1dzKzUaPQXry+VrjZz52HYHlsHntNBXodxGJuudpMAK+5jntHp61dIGu6ErZJRvKd3mVfOwld3Mwp7elVHwzYu2NR4T3FdbgkqpZtpUyCdwEd6nfqVSujQfFGgNnpgQM0MwBYupVZfcAwPmXhgftDj1Aqq+GdWdOnhveUqRKwj3AACZAKjiSeK1fUdK+o0upVA6PtDeG7LtZSeCuVH2DnnIzWR+NmuWbWnVCEJDK22Aw2rbIEjgHcePSs+uxfQ2XRH8S9PiEttUiLBAbLGG3L29eIJ9Kr3cBgq37gaJ2mw8wJxBEYzx/Sqj6MOtXWvXBeY3AiAiY3YDiA0iTkDNZz4gs3DqbrLuEO4UzBVdx2gTkYinXZhfdH2FNKGsfauuzbZIMEZksAzgDtj3FUPiW0cQ14lQtyAd/kDDeD4dwnnsAZBFG1Ny4/SyTtXUXLCjcBGZzLcgkEn5nvXzr4OvPotdaNzCt9W+0FyUuYkDkmY9/nTSJbPr5tWrqpAvGHmcg/djLsp4Azxn51xb0KWwv8AigTxBYZBkFFYwDHpGKW+kS1eZLaaZ/CZ3hmV2Q7fDbAK9jFJ/A63bbtYuO7nZv8AM5uBfrIBDNkSDkZEgREmV7jQ8wu+IyBoyGU7CiCyS3O4gE8jHtIE1aabp6kqTvkgGGZSNoiPsuYycxzHfFYL6TF1GovMiNCIbRQSyR5bniHiZJZP/X2p36LNXet+JYvkuAPEtt9vaIKuJYg91gAdzmOBp1YXvRqtc432wbd3c4DCDZwJyD55wYkj86ftWN1sKSwkBRETCrOdze8YNfEerWddd1D6lrw3hmZdtx/IJkKg24GBjv3r6j1/qF270kXLLKl28tvzjyxO0OZGQcQDGJpOLQ00yzGkUPbNxLwB3eYomCUJE7HYnnGCJH5mufDm+4WDMJPYE/Z28kN79/evnP0dNqtPqRbvXWe1eVl2i5caLkSjZjb3Eg0P49t6y51C49m+UVCotjxLilYVTMKImfc8D2p4b0LLaz6c/Th4VseIxKrBkMxMKBJUHJmZNdaXRBFuAsSGEbSG2keYt5CDnPYdqyfxZq797ptprDhXv7A7Sy+UpLBSswSVA44JihfRpqdSiX7V+4LmxRctkszkEhpViwBK+UHg96nF9Ssl0NL0jotrTOBaHgicqtplkknBO2Ime/yrnpXw9Ys6nx7MK7M7Fg5YHeSW8rHuT2rFfBfUdeNSBqbrXVuSrTcZ4MEqwB4j27Uxouq65OqN4jxpnumx4e4ELbDFbRCCQGmCSP8AUe1UosnJF3qvhm4upL2ggtvbcNkTu3K1tAFOPvfIV02kvg2/q98q1sy26EMiGLKcEMcUr0r4i1Z12qW9sayBcOnQ7YR7QYJ7jd3k+3ap6f8AE2pOn07Xbdt3a/4OqYhRNsKNrCIEw4OP9JFGLHmhfU61rFoXEsslxEOzywsQqwyg8Rb9u9Paf4ssPo7N3Ugu5JBVFBJ2yGxOFMRmJoXUuutct3kuWdrk6m35TjysipiSPsOjH/8AXE1840eoYeGMwCQe+GiSY7c/ka005yiTKEZI+vn4oeRt0x2+9xOO0BZ7Vz1X4ut27QaIuEhRb3ZGYkkdu9YLpV7xrq+O0oUYAF2QKypK7thBAnvmaYNzT2mNxCUBOyPO7Cd5GDOSFHHofahcRMb4eJlF+G7xZWm2Q9tXWbigsr7sgHJI2tPp+NV/TrJdLpUg7RuORwAc/rW1t9ONzZcG66FAVJ2uoAxtk/d7bePbJr3VOl3biAOdmXlggzv27Uxwo2wAMVm9aJnsuqYD6PNKVs6u45VUcWLSksoBY3JZeeQCuPcVoPhPW2xplD3FwHbkkbFOTI7c/kaoBpV27WmJ3R5o3cbsnkCp/u5SoAB2gsYAEEMEG0gyCPJ3n7RqHqaT7gtZIE/TNbYuobzhre84AUvtUFh93kr5pUxgwcVW634ffU3GuaYTbYsQWYjMM5mRjE+2K0113uOXe5cZoKgl4AEFcKogQDGOxiothxbNifqfDNsKSSQGbcx45kKB7TV+vDyTkhfT30TSqvirAKAlSSv2bsCVB55HyNB6XZD3RetuGVEdmMPOduQCucA/lQ16FbEBVBXAIbMhQwGIifMaYt9FthYVnUEEHaVEgkFpUc8+/AprUhXzFKauzVaXUru8UkeC4ZCxIg57e2DVR8adPYaVmifDa4r8SshFGDzlH4qvXS7rVq3cOLbK8DgEABgPyMY7n1q66nrLmpXzBWO9W+x5TtYkSOCYY/OkpQXRjc0zJ/RaUt6u4bjBQqqSSYEBwSeeAMzQPi3TObzsrbBuOYVpwo/jWm/uZCQUtAEqUYhYLAgCCQMcdo5pS10kLgrbbzMWB8wG7AKgjDDiRQ3Fu7GtRJFlpeoK3TdhK70VNw7hS8L2jhfWsV1Sxtuae+V8niKsnbDFGDEQTwBzwM1odJ0J7ZU2TABXd9jc8AjJzuGMg48x9aNpum2hbC3LckoAwYls7VBIkSJ2jj0q8opbMnK9zU/FnUENqxcUh0LEArEMAlxGGTOCflkZqq+EeoB9YXZoV7DKhYKJ8O6hf04BBnvVX1W7ddTbRvqlSEUjIuMSWbc2W4/EtmqXSdKCvuZnjapGSNvZ0UxxBPsanKPkM0tzU/ECJd1Fw2yCIyBIjaQpkR64k++aa+BdEV1bA7Z8MwJBMi6oIx+X4mqi2yB7j7nHiIyEgsNpL7z75yIzjFJ6fQCyrslx2uQ5QmRDsASZ9yqg9vKKeenVWLNXYPVEKzgggKWn2AOf4Vrbl22vSLNt2VX2pC47NnPzB/I1nuiau4LbJddjkqrNLXCrKoYF84MeuRE0LqOmF02hucKkA2yCUKBYKhScAkAkd5NS9WPkanFdyw+HLajVadiCF8SNxGN3huIB78gR7038Z6VRq7mzI2oxzxKc/kKodJYNq2qi47EXA5aWB2gxsJByCpYH/wAjT+uvm4L21mDXF2zBwQpUd570etC7snNUaHX7f7ssxG9TbBAndPmAxz3pf4GuJbus1wSjoUwVJBDoPMJwIuT7iYrO6aUthC93cFALAicW2SVJMxDHHGZiaS6bozbzcuO0KojcCPLMent70erp11DNDXR+tW7V9WYEBLuxsEeYKSRweR+dWXVtVt1Vy6LbhE1CjO2T5lJIgkSfNGRMUgy2cyoMsGJZQSXA2g7jmYx+dLdT0lu6BHlO5DuAUGFIgT8pFHrQ8hmi0s9Wtm9d1SoPDG5wr/b84bCgeXcDgiRlgMzNBu9VtW9NcR3hvFR1O1yINoqfMBg/ZMHOarelaVLc7oYnPEgMRDkSO/f1j50wzKLqsI2hCsCRBJEY4OBFNa0PIOSGNZ8TWbpuNaIbddJ83kCrctEEljj7SoP+iRV3ekXFBYsUTacwF2+byiQstg9sZ5FL9R0VoS25FBRkliQfNPtkCRj2o563Z2hd6HAGXn+WaM4PfqV6rXQrLWpZjc8MOWA3lfEbCkyDtMA47fh71eNae2qhmsKzbUHiXQo3ifvBI9SJj9aodDds273ieKhBUKZYTAx6ekfs1ZXOtaduWUwZEnuO4xQ/TfYT1G9rNf076pNtsqqiYBExkn196Lq7viqBkZBMLzHpFUrdcvvIChTIBxJHf0gc5oN/XX2/zSPQiBBnnNeTKJb1FRap07MkOPmP+6KOnKGk+JHvA7+hPH41kNT4hG5muHtycH1Hf/ql9SWWCyuo+zmOMT39vU0KMWZfD4Ns9tAPM7LtyQduBn/dzihXLti2oO9SeTLY9OBP51kbNnc3lBMeoHzmeI78etO2ulnMAHGPUe8g0moIPhNDe6ig/wAxVJPdpDDtOMfj/Kg3+qWu7qT/ALQZ45OB/E1V2+lgcke0TIHyx+xTQ6WhjnHuD/EVDcPIthhdbbyQ4Hv5j2xMDjH/AHQP71tnKsYJ4CsZHrtoy9OQGTLdjByR3E5r39jX/Rxx2/PNLKAUebrC7TL3CO/knk+7DOf+aR/vBSfKLg9wWH/1NPNpzyVUA9gsZ9eTiiG7t4HIkf8AGOKWS7DxFv7zcqdocY+8JJniPT86Ue/cJ+y/OSAP51do3y+X/fFcO4Hb8h+VLKwa8lZbL9949fKn9KbOobaIUngYVdxIGT2o4APEep9fyqPDYf6f324pqXYaXuIXbtyP8NvQTH7FcaZrxYbrQA93j8au9OqRL2y59rpWB2xs/nSnVtV4YU2bQHm/zWLqcHBAIyfx4q1Ff2wwiLiR92Mc+U//AHXVr3XniVj/AOj+zR7fWLw50ekYDllBJxzIbP4fOrGx10EwdFpwR33IPnBCE1WK9iko/wB/wpr9s5mAOfud/wAcmhqpMEd8AYM/hVtreo7jjT2UQA8Q08ZlVUgfhSSQ2Z7/AM/5RWbS8kOKEWW6TELzElM/P7VclrykwqGOPq+34mrRAvqPQScY/h2/YqLluCQNpA7giCe5pqVeCugg+qljvtOPaQR+AHFR44ME22UET2n9PnTOpHpH8R+f5UFy3pPOZFTcWQ6vcUfqaTtEg+8j9eaG2vxJ8MD3Zx/8U8TOcf8AZxmKG7Ryq+uR/wAZH9KuMorsNNIqura+V+xbuGIABJ+eSKpk0Fpw2TbucgZ2RGeRPccT/TU3AkyEU++1cY981x/ZrczsTJzgYx7fP9a1WqkJuzC6jSMmTBHqCY/WKTNwV9Bu9PstAZPnBPzNVWr6DZMhQw/Hv8vlWsdeIWjR3LNuZaeRkue5EQOxxUNpG+6qAR3A49uc++KlbUiDHPpxjEY5ootwSTj5sce3/FeGyLA29O4b7vqYEfkYphrJk7iuf9x+fBxUtfAHMxyI7j5Yj3/jS7akEpwAxwSQQY9+x9PWD6VNWGwxtUY3e8Y/nXYQDPp3nFJf3hBAOQQciYHGY4/D5ZphyjZLZMEA4MZJ/l+xRjQKgh05B8qrnJ5jvRipAHkgmOASB6jb35GeMUjfvMrKAC4I3HbIIGMERzxjv7UyWO052wSZ7Ees4g8fnTprcdkbfck/IDgx+VF3tEen5/n++aC2o2qPKSIxEkAD2HepDSoKQVgnmB/GPxpDyOn7Ez6jnFBF4AZHH7zRUwMZ9jgD19Qa5S+DEhR2MQY/fzoHZFrVen/U081powy5AIiBM9uRJ7e1cJq12EMDC/ZM4HJOIP6Upc6mJhT/APySJxHb37UJAn5GPDEoCfMZCictALER8pP4VLWo7HjmTIPr70pY6ozLhyFBEAksIAwRPA9/epbc4wwJzhiQP3/Si2mDafQM8nOJ4GSI98Yqsv6LUEnzIO6nc+4c49I/pUX3uqYBQAyCcmP3xXVprvcr2xMxzMfpVJtEWMX9GXAC3NhHJjdPqcn9zXem05QRvZzJJ+yIJ9D2/oaHcYQdwzEkAmOTI/TtXAu8QIH54nt7UlJjtB9NbVQYiRgmRM/MfIf8ULVXrgJ2QT5sboBIx6Vybm7aYyJ7DiB+n9TRfFGRJBAzkSc8Axn8qr3HaK641w5OJhhxPlLAAQP+5py0xVYYsp4j0ED3/cGumuJtb7LTzIjj5fxgc0oX9I/fz+X60Sd9iXQwtw4gxPqT++1deY4yeMA+9KHUZ9OO09/+P41IuZ/lB/mf6VNCsY2bZBETByT+HpUNIjaAe3cTHyoJckcfj7Z7fvmud8+xppsLJe6QOPxAniewHy/fEG43LYjBEDPvmM+3tXDE+sT2n9muGJiGx+BNUFhEuKe+PkMVyqqcwf3+/wBaULEehwO2O9cm53yvbn+NOh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4" name="AutoShape 10" descr="data:image/jpeg;base64,/9j/4AAQSkZJRgABAQAAAQABAAD/2wCEAAkGBxQSEhQUEhQUFBUXFhYVGBgXFRUXGBYUGBQXFhcWGhYYHSggHRolHRgZITMhJSkrLi4uFyAzODMsOygtLisBCgoKDg0OGxAQGzQkICYvLCwvLCwsLCwsLCwsLCwsLCwsLCwsLCwsLCwsLCwsLCwsLCwsLCwsLCwsLCwsLCwsLP/AABEIAKABAAMBIgACEQEDEQH/xAAcAAACAwEBAQEAAAAAAAAAAAADBAEFBgIABwj/xAA8EAACAQMDAgQCCAMIAwEBAAABAhEAAyEEEjEFQRMiUWEGcQcjMkKBkaHwscHRFBUzQ1Ji4fFyksKCov/EABoBAAMBAQEBAAAAAAAAAAAAAAABAgMFBAb/xAAsEQACAgECBQIFBQEAAAAAAAAAAQIREgMhBAUxQVETYSIycaHhFVKB8PEj/9oADAMBAAIRAxEAPwDEha7C10FrsLX1lHFsGBXQWiBa6C06CwYFdBa7C10Fp0FgwtSFogWp20UKwYFTFEC11tp0Fg4qQtEC1O2gLBxXgKLtqdtAgW2piibanbQAOKmKJtqdtAA9tTFEC1MUBYOK9tosV7bQAOKiKNtr22gAW2vbaLtqdtFAC21EUXbXttKh2BioK0bbUbaKCxZ0oFy3T5WhPbooLFAldhKKEo+l0jXG2oCzZgCJMUNpK2JW9kK7KkLTFywVMMpUjkEEEfgagJTQAQtdBaMEqdlMQHbXWyjBKkJQAHZU7KNtqdlAWB21O2jbKnZQFgdte20bZU7KKCwIWp20UJU7KABbanbRdlTsoECC14LRttTtoADtr22jhK9soGB217bRtlTsoEB217bRtle2UDA7agrR9tRsoADtrkrRylQUoABtrlkpnbXJWgLFQtUuvvv4rbP8pGbHIlTLfhNaEJWY6usXL3y/Xb/L+dc7mba0kvc9HCbzN18Q2huQjuDJ9YiKqtlXXVfrFR0hlhvMpDAZGCRwfnVaEq+Wu+GjYcZtrMAEroJRwlSEr3nlsDsrwSjhK62UBYvsqQlH2VISgLAbKnZR9lTsoABsr2yj7KnZQKwGyp2UfZU7KdBYDZXtlH2VOyigsBsqdlH2V7ZQFgdte2UfZXtlIdgdte2UfZXtlAWA217bR9le2UBYvtr22j7K9soCxfZUbKZ2VGygLFitclKaKVyUooLFwlZO7dt3NXsIV7ZcK5Z2RADCkl1yI9cj51qesuUsXGXkKY9u01hui3Nj3Hj7NpmXHBICg/PPNcbm2rSUP5PdwMLbkfUNbpfDUrA+1yro4BJJIlWOZnkCkQlaTXWDc5ILv94wCSMwSAPTvVbd6fcQSykfiDz7A+xp8p1dNaON729h8fCfqXW1FeEqQlMBKnZXYs54vsqdlEF1JK7lkRIkSJ4kUv1jWeBb37dxkACY596zlrQinJvoUoSbSXcLsqQlZf8Av7UXCNoVFPoskfMtP8BRdP8A2hyN11jJGBgHPGK50+b6MeibPZDl2rLq0jSbK9trO6nS3m8Ilz57ZuEKWwv1eI7nzH5zTtvpjHFsiBBE5J5Ekn5Vlq84weOG/wBf9NNPl2avL7Fi15Byyj5sBXrl5FEsygepIoFnR2wQ4CkmIgDknJ/GiiyqAbXLktbVt1wuCC4BwSQJ9hWcebak1KSilXlv7Fy5fCLSbbv2PWtXbbCurfIz/Ci+Ivr+hp49NU+UeQDiABuOIJxwP50NbQDXUnhbR74k3B6QPsnM5/CsP1vW/avua/pen+5/YXUg96kEeo/MVzq7DMrMrupUNAC2okCQfOh9BxVvdReRycCVOTMAxHp3rafNdeEYzlFVLpuzOPAaUpOMZO0Vuyp2VZWtPuIkqytuER6ECkdfZZGK22VYQXAdobdyIyZj7P60aXOJTko4b/X8C1OWxhHLP7fk42V7ZTHSiL1hLrABigYgSBJUHjt3oGivF79yy6BSiq25WLSGLCIIERt/WtYc4i024ul9PwRLlslSUluRsqdlO3dNtIBk4yQMCuTZG3dKwYggzMiQR+H8a2hzXh5d6+qM5cv149r/AJE9le2UyU7Qfyx+fFSEr1w4jTn8sk/5PNPSnD5k0K7KjZTXh14260yMxXZUbKa8OoNunkAqUqClNG3UeHTyAreqoPAuz/ob+GKxViyq6e+ZAYi3bIySZLNjEf5Z5I5rRfGvWRaTwVEu4lj2RZxPuawCsXYDJkgegz6VwuZakZzSXY6PBQajfk+x6XqN4qLl6zsEFlKMGIG4hPsbgZWDg+tXNjqyhVFwGcY+zjGRmR+E1X9G0arp1t7dOL1qbRKFlkrwDJzOJ4HtXwzrOva/fuXH3SXaA3KCcL7RxFceK32OlJ+T6/8AEfxBYsO3iB8ibbgf4rAecbOU2kr9qPtd+axw+JLhuG4AXAJ2qfIoB4MgTj3/AEqkOo1GpW34lwsLa7VJALBeftRJ+ZJ4Fc6nTLbA3Fo95/hXrevquGLk6PP6WmpZJF701/G1aOvg7mYMSxLCe64J7SM5q9+INZYb6m6wtOCCsEugOROcqDPdqV+CLFkOrG2HQFcgbskgDytgjOeK4+I/hxLmoJF63bZv8s27iAD/AGgyR8jHzrzS+bqbx6dALI1m5shcQZ2uJB9jH5Z/GrfSaG5sW4GgeU4ncAcgxFAv9Ha7cW3/AIhS0q5dCSigDcYOeYkA1p00VhbEo1tEtj6w7hyoiCZ+fJ70qtFZUUelQC7aRzgW7vJC4LWQsSMjytgDgUpe66iX2sJbuNtYrCqWIAjMCJ/StT0Uacv41q4rr4e3esFVIuAsJAwSNoyfWO9Ito7VjqF+82qsW11IT6pnC3AwAg7SfnjHNawhGTWbr3M5zlFPEfvpbGl3qgLFN2Q4f/dKtEH2xSr21ZLTJDN49kEEADaXHI5/Z9Kvn19i0gN1iAAWlgQAghyflx6n86S6R1nSa0hrBuwr/etAW3dWVuSshhAjK/jUy01l8PYa1Hj8Q71SzbVrbkFct9mV9OcZ71X9Ps2zq7wALh7FkgFbjbX3Xok9hk4P4RFXnUtXaCnerlmJChFVrkiCY3SoH2ZLQuR60hobyXNQ7+Gyk2FDpcS2GG24WEMPIy+Y/ZJyomDtpem/mrYM18t7lZr0hmUW7gWYwBEEZABNP6QWzY8yNvAcjynMfZE8g8c+8cVaavqSW8CzduHLN4YtYLTmbhG494Wff0prSa23ftqUko4dQSACjcFWWAQQR3yDVYy2zuu34Fmt8ev96mI0nWjbvWrd+zcteI4VGLIysZGDsYkcj86veuaRf7RZYEQUuqwgnujCD+H6VUdY6bb1Oos2rWtsC5Zcs1qVLlpXacNIjPH+r5VpfiDUWrXh39RcRLaC4rFi8hrm2AsGSfKQAM5x7Gtp6alWnug09TUaufUD0/pquLikAAgRtxIIYEQZHb9aSs9KXfuwCdoJxIE4GfQmrXo+v07Wze010NbbkhyRIyR9bJUgfLnI4jw1Vg3ltretG6CC9veN/YyFImOeexmscexrn3BXtNtcgCQSDgwe3Yms71HSG70wKAGDadRtAk71TAgiZxW01enUwSQnOQQBiTwfwHesZ8aaS5a6WbdrxTcW+FHhgyw8QncYzG30pwjTtA5WqGNOhNnT7gwkIrSIg+GRBnvPao8I+OVAP+Hu9R90Dtz5T3pb4Bs3H0V0XwxZblvZvEMN5AAJkEjd6zzWgvdJuhblxFAugKFIiSASSASIyD3p6f8AzmpLsEnnBxEDpz6H8jUGz7V4dS1Nrb49otumSMMIOcD5jgVYaDqulutBIVwSpDGPMDBEzE+3PtXehzCEjjz4OcSt8KveHTvTOoWdWhdFKxcuW4kHKOUJkYgxP400OnA/eEV6I8RFqzCWi06Kfw658Kn7tmDyD8qH4dbKZm0fM/pQ0Oy7bcyviWtxkRO1oB/I1neg6c3NXpU5Bu2p+QYE/oK0n0m6lLt8C3EBCBwBlyewHb1zSHwTsGttXHkpb3v5cfYQnvXzU5vUWbVNnb04qDxXRG0+EtUzi+zEE/2h5jiTtYwD2zXyPU2dt2+DOLjrPuHM5Nbn4Q6jcF4aeyhK3bm5maJCxmAOTgU11L4PVyN3iIbjlmzuG5pLHzDBnt71gvhbs2bySowhco1mCwBKkgd/N/SmPiXDLz9gET75/pWl1nQbNy6LaXbTMvlFqR4gyDkqw3MPenOudNtXnDXEYhVVIyswp3NggggxjjmtU72Rm1Ql8E23bSsQ20Q5OJLegnsMTip+ku2Rf0t9JBu2pBEyHtw0iM4DimOl9Rtae09hEYtMbtyhcFgcGT3pDq3UXvhV8KfCwGkkjLcYjhiD8hUNfEXexQfEutvJqmfxHV5VwwlSNyhxAHaDx+FbT4ve63TmZrboPGsqzMqqzoVukBlVv9QGYHYUtZ+H01NgNqRdVgrhWhtonaA5MDiOD71efGHUf7VozpkILs9q5u2wmxS3DLuzJHE9+KeS7CxZT/RjevXbd2zb2AW4JLbsi4WIEKRwVY//AKrM/SHpja6jqkOfrS3/ALKG79sx+FbP6NOlNpn1BdkaVsjC3GOWeD9njn8Vql+k/o9+91PUPZtPcRisMolT5FGDR3EzVXNK79HZnfcv9kUxtMwBH2p9KxfwN1q/bZbFhGNq7fVWfY7G21wohYMuBAgwRX0fTWy3SGtBW3/2Tw9rKynxYHlkqAZkZn7vzrPfRjYv2Eu2Ltt7Za6jqZjIgMDtMkeUY9zTU3HdA4qWzNje0ZsOjM73BtugkgDb5rJHpIwTIn7Pbg82Lq3rlsWrhDbbpG3YWIGwEebEHcB6cemHfiVj9XGSxeBMQITuF9uOZYVnPhH4Wu6bVG94qsrK42gYG4qwkl89+B92rjxElB6fYh6EXNT7l7q9ZbtMVuXCSsSxU5xPKiKH8P3BcF65aujwjcZpUKR/hISQTntn/ukPi3QG5cuqSQt1UXE4kPJOMdsz2PrRPgrpP9k0l6wd7lnbawt3CAr21gYBEiTTlxMpxUX2FHh4wk5LufItZ1Rr2re+jEE3d9tvskAN9XxwQoX9a+g/TVaYWtOWYEG+4AAj/L5Pqefzr5j0jQXi6L4NwmRjw29u0V9b+l7Rvd0OlZEd28ZSwCtuG6w8+XsJArOTt2aRVKim+hlXDakLthlRoYEjcCVBgf8AlE+lYe+9xdfcYMRcTU3DuHZlunI9scemK+ifRBprlu5d8S26Sv3lInKf0/Sk+u/A86m7d01wBjddijSFm4zMIaJHJ7dqm6e462LT6X+tC1aSw9pS90lh95bYVgCwJ+/6R6z8x9M69qrfRHuAk3bZ8NbhbcyjcoBIbkgHkzXf0s9GfWJpblsA7UuDuPtC2QPlhvy96Hp9LcXousV7ZVgdxE/7UlhBggQf2KbnaS8CUaZz9HPxRqn02sF0+N4NrxbZYCZUMSGKxKghTPPOeIj4G+PdTfs6kalwz2kN5H2BZAU/VkIu0ebbBI+8faq/6K7YZr9ssfrNPcUQzDJxkDB/GlPonsFzftZm5prybcZO3AIPvQ0CNhofpCU6VNTdTBuCzcAg7Widw9Vgzx7VGg0elW9q99wRca3cZZH1bOWO4EfdYx/6isb03ptw9M1SG2QyXtPdAiW84ZDgZiFFP9Xszdugz9b0xGg+qIpP6qajE0yNt8P6S5ZQoANpZ2G0AD7UGY9cEfjTxWapPhXXO13ZuJVraNnPnKbj+n8av1tm253sgUszCW/ywgJOfRo/MV1eE1a06ZzeJ08tS0DW3nPFF8Nd3B2/jT7BYwua8lqfavQ9azBaNH5p1N4hiG5kk7uZ4gj1xQmutGC0e2P6UXqLl9Q7EQSzsR7kkn9aDZnzH0gfx/pXIXQ6Q90XTM11WW29wp9YVVgDtQy3mnGO9fVPixGTTM9pbm3wyxf+0G4sFBBXcqgH1IrC/R2NratwC23THH/m6rz8ia3Go0du9oT4INu41owQ7BZggyJ4McVjN70bRXwnxDTHI7HkGYg+s9vnW8udfa6q7lLPtAZtygO3doHrVGPhO8rLPhlZEgOcieBK81V6zxFcgNBU7eYgjBx8xW1dzKzUaPQXry+VrjZz52HYHlsHntNBXodxGJuudpMAK+5jntHp61dIGu6ErZJRvKd3mVfOwld3Mwp7elVHwzYu2NR4T3FdbgkqpZtpUyCdwEd6nfqVSujQfFGgNnpgQM0MwBYupVZfcAwPmXhgftDj1Aqq+GdWdOnhveUqRKwj3AACZAKjiSeK1fUdK+o0upVA6PtDeG7LtZSeCuVH2DnnIzWR+NmuWbWnVCEJDK22Aw2rbIEjgHcePSs+uxfQ2XRH8S9PiEttUiLBAbLGG3L29eIJ9Kr3cBgq37gaJ2mw8wJxBEYzx/Sqj6MOtXWvXBeY3AiAiY3YDiA0iTkDNZz4gs3DqbrLuEO4UzBVdx2gTkYinXZhfdH2FNKGsfauuzbZIMEZksAzgDtj3FUPiW0cQ14lQtyAd/kDDeD4dwnnsAZBFG1Ny4/SyTtXUXLCjcBGZzLcgkEn5nvXzr4OvPotdaNzCt9W+0FyUuYkDkmY9/nTSJbPr5tWrqpAvGHmcg/djLsp4Azxn51xb0KWwv8AigTxBYZBkFFYwDHpGKW+kS1eZLaaZ/CZ3hmV2Q7fDbAK9jFJ/A63bbtYuO7nZv8AM5uBfrIBDNkSDkZEgREmV7jQ8wu+IyBoyGU7CiCyS3O4gE8jHtIE1aabp6kqTvkgGGZSNoiPsuYycxzHfFYL6TF1GovMiNCIbRQSyR5bniHiZJZP/X2p36LNXet+JYvkuAPEtt9vaIKuJYg91gAdzmOBp1YXvRqtc432wbd3c4DCDZwJyD55wYkj86ftWN1sKSwkBRETCrOdze8YNfEerWddd1D6lrw3hmZdtx/IJkKg24GBjv3r6j1/qF270kXLLKl28tvzjyxO0OZGQcQDGJpOLQ00yzGkUPbNxLwB3eYomCUJE7HYnnGCJH5mufDm+4WDMJPYE/Z28kN79/evnP0dNqtPqRbvXWe1eVl2i5caLkSjZjb3Eg0P49t6y51C49m+UVCotjxLilYVTMKImfc8D2p4b0LLaz6c/Th4VseIxKrBkMxMKBJUHJmZNdaXRBFuAsSGEbSG2keYt5CDnPYdqyfxZq797ptprDhXv7A7Sy+UpLBSswSVA44JihfRpqdSiX7V+4LmxRctkszkEhpViwBK+UHg96nF9Ssl0NL0jotrTOBaHgicqtplkknBO2Ime/yrnpXw9Ys6nx7MK7M7Fg5YHeSW8rHuT2rFfBfUdeNSBqbrXVuSrTcZ4MEqwB4j27Uxouq65OqN4jxpnumx4e4ELbDFbRCCQGmCSP8AUe1UosnJF3qvhm4upL2ggtvbcNkTu3K1tAFOPvfIV02kvg2/q98q1sy26EMiGLKcEMcUr0r4i1Z12qW9sayBcOnQ7YR7QYJ7jd3k+3ap6f8AE2pOn07Xbdt3a/4OqYhRNsKNrCIEw4OP9JFGLHmhfU61rFoXEsslxEOzywsQqwyg8Rb9u9Paf4ssPo7N3Ugu5JBVFBJ2yGxOFMRmJoXUuutct3kuWdrk6m35TjysipiSPsOjH/8AXE1840eoYeGMwCQe+GiSY7c/ka005yiTKEZI+vn4oeRt0x2+9xOO0BZ7Vz1X4ut27QaIuEhRb3ZGYkkdu9YLpV7xrq+O0oUYAF2QKypK7thBAnvmaYNzT2mNxCUBOyPO7Cd5GDOSFHHofahcRMb4eJlF+G7xZWm2Q9tXWbigsr7sgHJI2tPp+NV/TrJdLpUg7RuORwAc/rW1t9ONzZcG66FAVJ2uoAxtk/d7bePbJr3VOl3biAOdmXlggzv27Uxwo2wAMVm9aJnsuqYD6PNKVs6u45VUcWLSksoBY3JZeeQCuPcVoPhPW2xplD3FwHbkkbFOTI7c/kaoBpV27WmJ3R5o3cbsnkCp/u5SoAB2gsYAEEMEG0gyCPJ3n7RqHqaT7gtZIE/TNbYuobzhre84AUvtUFh93kr5pUxgwcVW634ffU3GuaYTbYsQWYjMM5mRjE+2K0113uOXe5cZoKgl4AEFcKogQDGOxiothxbNifqfDNsKSSQGbcx45kKB7TV+vDyTkhfT30TSqvirAKAlSSv2bsCVB55HyNB6XZD3RetuGVEdmMPOduQCucA/lQ16FbEBVBXAIbMhQwGIifMaYt9FthYVnUEEHaVEgkFpUc8+/AprUhXzFKauzVaXUru8UkeC4ZCxIg57e2DVR8adPYaVmifDa4r8SshFGDzlH4qvXS7rVq3cOLbK8DgEABgPyMY7n1q66nrLmpXzBWO9W+x5TtYkSOCYY/OkpQXRjc0zJ/RaUt6u4bjBQqqSSYEBwSeeAMzQPi3TObzsrbBuOYVpwo/jWm/uZCQUtAEqUYhYLAgCCQMcdo5pS10kLgrbbzMWB8wG7AKgjDDiRQ3Fu7GtRJFlpeoK3TdhK70VNw7hS8L2jhfWsV1Sxtuae+V8niKsnbDFGDEQTwBzwM1odJ0J7ZU2TABXd9jc8AjJzuGMg48x9aNpum2hbC3LckoAwYls7VBIkSJ2jj0q8opbMnK9zU/FnUENqxcUh0LEArEMAlxGGTOCflkZqq+EeoB9YXZoV7DKhYKJ8O6hf04BBnvVX1W7ddTbRvqlSEUjIuMSWbc2W4/EtmqXSdKCvuZnjapGSNvZ0UxxBPsanKPkM0tzU/ECJd1Fw2yCIyBIjaQpkR64k++aa+BdEV1bA7Z8MwJBMi6oIx+X4mqi2yB7j7nHiIyEgsNpL7z75yIzjFJ6fQCyrslx2uQ5QmRDsASZ9yqg9vKKeenVWLNXYPVEKzgggKWn2AOf4Vrbl22vSLNt2VX2pC47NnPzB/I1nuiau4LbJddjkqrNLXCrKoYF84MeuRE0LqOmF02hucKkA2yCUKBYKhScAkAkd5NS9WPkanFdyw+HLajVadiCF8SNxGN3huIB78gR7038Z6VRq7mzI2oxzxKc/kKodJYNq2qi47EXA5aWB2gxsJByCpYH/wAjT+uvm4L21mDXF2zBwQpUd570etC7snNUaHX7f7ssxG9TbBAndPmAxz3pf4GuJbus1wSjoUwVJBDoPMJwIuT7iYrO6aUthC93cFALAicW2SVJMxDHHGZiaS6bozbzcuO0KojcCPLMent70erp11DNDXR+tW7V9WYEBLuxsEeYKSRweR+dWXVtVt1Vy6LbhE1CjO2T5lJIgkSfNGRMUgy2cyoMsGJZQSXA2g7jmYx+dLdT0lu6BHlO5DuAUGFIgT8pFHrQ8hmi0s9Wtm9d1SoPDG5wr/b84bCgeXcDgiRlgMzNBu9VtW9NcR3hvFR1O1yINoqfMBg/ZMHOarelaVLc7oYnPEgMRDkSO/f1j50wzKLqsI2hCsCRBJEY4OBFNa0PIOSGNZ8TWbpuNaIbddJ83kCrctEEljj7SoP+iRV3ekXFBYsUTacwF2+byiQstg9sZ5FL9R0VoS25FBRkliQfNPtkCRj2o563Z2hd6HAGXn+WaM4PfqV6rXQrLWpZjc8MOWA3lfEbCkyDtMA47fh71eNae2qhmsKzbUHiXQo3ifvBI9SJj9aodDds273ieKhBUKZYTAx6ekfs1ZXOtaduWUwZEnuO4xQ/TfYT1G9rNf076pNtsqqiYBExkn196Lq7viqBkZBMLzHpFUrdcvvIChTIBxJHf0gc5oN/XX2/zSPQiBBnnNeTKJb1FRap07MkOPmP+6KOnKGk+JHvA7+hPH41kNT4hG5muHtycH1Hf/ql9SWWCyuo+zmOMT39vU0KMWZfD4Ns9tAPM7LtyQduBn/dzihXLti2oO9SeTLY9OBP51kbNnc3lBMeoHzmeI78etO2ulnMAHGPUe8g0moIPhNDe6ig/wAxVJPdpDDtOMfj/Kg3+qWu7qT/ALQZ45OB/E1V2+lgcke0TIHyx+xTQ6WhjnHuD/EVDcPIthhdbbyQ4Hv5j2xMDjH/AHQP71tnKsYJ4CsZHrtoy9OQGTLdjByR3E5r39jX/Rxx2/PNLKAUebrC7TL3CO/knk+7DOf+aR/vBSfKLg9wWH/1NPNpzyVUA9gsZ9eTiiG7t4HIkf8AGOKWS7DxFv7zcqdocY+8JJniPT86Ue/cJ+y/OSAP51do3y+X/fFcO4Hb8h+VLKwa8lZbL9949fKn9KbOobaIUngYVdxIGT2o4APEep9fyqPDYf6f324pqXYaXuIXbtyP8NvQTH7FcaZrxYbrQA93j8au9OqRL2y59rpWB2xs/nSnVtV4YU2bQHm/zWLqcHBAIyfx4q1Ff2wwiLiR92Mc+U//AHXVr3XniVj/AOj+zR7fWLw50ekYDllBJxzIbP4fOrGx10EwdFpwR33IPnBCE1WK9iko/wB/wpr9s5mAOfud/wAcmhqpMEd8AYM/hVtreo7jjT2UQA8Q08ZlVUgfhSSQ2Z7/AM/5RWbS8kOKEWW6TELzElM/P7VclrykwqGOPq+34mrRAvqPQScY/h2/YqLluCQNpA7giCe5pqVeCugg+qljvtOPaQR+AHFR44ME22UET2n9PnTOpHpH8R+f5UFy3pPOZFTcWQ6vcUfqaTtEg+8j9eaG2vxJ8MD3Zx/8U8TOcf8AZxmKG7Ryq+uR/wAZH9KuMorsNNIqura+V+xbuGIABJ+eSKpk0Fpw2TbucgZ2RGeRPccT/TU3AkyEU++1cY981x/ZrczsTJzgYx7fP9a1WqkJuzC6jSMmTBHqCY/WKTNwV9Bu9PstAZPnBPzNVWr6DZMhQw/Hv8vlWsdeIWjR3LNuZaeRkue5EQOxxUNpG+6qAR3A49uc++KlbUiDHPpxjEY5ootwSTj5sce3/FeGyLA29O4b7vqYEfkYphrJk7iuf9x+fBxUtfAHMxyI7j5Yj3/jS7akEpwAxwSQQY9+x9PWD6VNWGwxtUY3e8Y/nXYQDPp3nFJf3hBAOQQciYHGY4/D5ZphyjZLZMEA4MZJ/l+xRjQKgh05B8qrnJ5jvRipAHkgmOASB6jb35GeMUjfvMrKAC4I3HbIIGMERzxjv7UyWO052wSZ7Ees4g8fnTprcdkbfck/IDgx+VF3tEen5/n++aC2o2qPKSIxEkAD2HepDSoKQVgnmB/GPxpDyOn7Ez6jnFBF4AZHH7zRUwMZ9jgD19Qa5S+DEhR2MQY/fzoHZFrVen/U081powy5AIiBM9uRJ7e1cJq12EMDC/ZM4HJOIP6Upc6mJhT/APySJxHb37UJAn5GPDEoCfMZCictALER8pP4VLWo7HjmTIPr70pY6ozLhyFBEAksIAwRPA9/epbc4wwJzhiQP3/Si2mDafQM8nOJ4GSI98Yqsv6LUEnzIO6nc+4c49I/pUX3uqYBQAyCcmP3xXVprvcr2xMxzMfpVJtEWMX9GXAC3NhHJjdPqcn9zXem05QRvZzJJ+yIJ9D2/oaHcYQdwzEkAmOTI/TtXAu8QIH54nt7UlJjtB9NbVQYiRgmRM/MfIf8ULVXrgJ2QT5sboBIx6Vybm7aYyJ7DiB+n9TRfFGRJBAzkSc8Axn8qr3HaK641w5OJhhxPlLAAQP+5py0xVYYsp4j0ED3/cGumuJtb7LTzIjj5fxgc0oX9I/fz+X60Sd9iXQwtw4gxPqT++1deY4yeMA+9KHUZ9OO09/+P41IuZ/lB/mf6VNCsY2bZBETByT+HpUNIjaAe3cTHyoJckcfj7Z7fvmud8+xppsLJe6QOPxAniewHy/fEG43LYjBEDPvmM+3tXDE+sT2n9muGJiGx+BNUFhEuKe+PkMVyqqcwf3+/wBaULEehwO2O9cm53yvbn+NOh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16" name="Picture 12" descr="http://img.topky.sk/cestovky/320px/1070214.jpg/zaujimavosti-den-Europa-roma-r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3672408" cy="2306731"/>
          </a:xfrm>
          <a:prstGeom prst="rect">
            <a:avLst/>
          </a:prstGeom>
          <a:noFill/>
        </p:spPr>
      </p:pic>
      <p:sp>
        <p:nvSpPr>
          <p:cNvPr id="21518" name="AutoShape 14" descr="data:image/jpeg;base64,/9j/4AAQSkZJRgABAQAAAQABAAD/2wCEAAkGBxMTEhUTExMWFhUXFx4ZFxgYGBgYHxgYGBgbHRkdFx8bHSkgGB0lGx0YITEhJSkrLi4uGB8zODMsNygtLisBCgoKDg0OGxAQGy0lICUtLS0tLS0tLS0tLS0tLS0tLS0tLS0tLS0tLS0tLS0tLS0tLS0tLS0tLS0tLS0tLS0tLf/AABEIAMIBAwMBIgACEQEDEQH/xAAbAAABBQEBAAAAAAAAAAAAAAAEAQIDBQYAB//EAEYQAAECBAQDBAcFBQYFBQAAAAECEQADITEEEkFRBSJhE3GBkQYyQqGx0fAUI1LB4WJygpLxBxUzorLSFiRDU7M0VGNzk//EABgBAAMBAQAAAAAAAAAAAAAAAAABAgME/8QAJhEAAgICAQQCAgMBAAAAAAAAAAECERIhMQMTQVEiMmFxBIHwFP/aAAwDAQACEQMRAD8Avk4nrEExQJu0CCf+zCFZ2jqUTncgtOIDNCJmiBPCFaKpE2Wf20M2sQibASZhEOCjCxHkGTVDeGS5ps5iLtd3hoX3wUFhkiaLH3xJNOzNAObdzCmY+jd0FDsK7SjEjyhqcSRq+xgQeMIo9IdCssFYxwyqjwgYJhvaUsIarvgWge+QlckaQMotCIJGsKXGsNNipCy5hBcGHqWpRc1iElzWJVSvwnwhNjSJpeI0tCZqMYEUFdIelZ7oVAOUBCmXR6RGpUcgReTJxQrgRPLWGcXgdSYYtXRoT2NaLaSsEMQH0L17oinSSoUSAYrUL6mDJeJpUFojaK0+QaZLKaEVhgSNYnm4h7QipyVUIi82RigdaQ9C8MIiQ7CGVi8yHAYRDSImEvq28MKDDUxYMiyx0KDHQ8hUKJsKJ0CYdecEioFzRg9tdvyiP7bLditPmPi7Rz5xN8JFiJohe3gD7XL/ABp/mT/uhZuMlpopTHZiKaGo8YM4hiw7tY7tYr/t8r/uJP15RJLxaFWUPPq3xg7kQwkGdrCibAqJ6ajMlxRn1+EPHQpv+IeUHciPCQR2sJ2sRzEkB3HTmBfuaIDNFOYB7PT4wu5EO3IL7aE7YwMkuHBSR0UNLw/slfhLw+5EMJE/bGEM6Gpwy6WHefpojTLUaAOdBX5QLqRDtyJxPMd23SBgFOzMfr9POHISTQVOoer7NvBnEMJE/bdI7tohVJWPZPfRvE6eMRObN74ecRYSDO2ju2gNZI0J7qwqVnY+6DKIYSC+0Ed2ggQKLOxaFBOx8oMohjIL7TrHFUCkEXB8ob23WDJBjILeHCbAfbd/ShjlziL08DBkgxYUpcNzwGcV1EN+190O0KmHqmdGMRqmQH9q7vOEOIPSAVMM7XeGqmQCcQYjM87w9BssgsdY6KvtDuYSHoCmVhlgspKkh60NtdKxPjsMkL+6zKQQ4dNaX98XMjD4iaARz0dk0uOiYTE4WaAFJKhZwGdnu4EcDbOrBFTh+HLUhRyquAkgMASau9DTRxESsHNFClRN96VvTujXYKZnSGGY9VgFzbNloS3dDFYJSzlAIe7TEi3cObv7oWbH20ZiXgJgZ0ZhQs4FCHY1/pGnwHEQJQkqwWZLMfvKEO9fGsT4Lg5DgvkJDAqYC+oL39l/hEOVuUqKAC1aV1Zwx1EDkxqKRUzuAEqJzJSl3apABNA71pSkKngq0v8A4dQwLqpsa6Xi2KAqgWRmZjlYEdDlYQikrlgKzEhrJJ13DV84MgwRBJwACAlSlECwSq1bMzM9m0iZGCSkJWrMpQVVhUJvQXf5vBfA+ImaFJn5QSWHKUuGUom7bfQi4VhpO4UBZwFbvc90DYzOrkoWKJILlnBBa4FNf1hQpaaZyA1nNe7eNDPEhuYpHeG/OGSkSA4JABINAatVjvWJsZnpiWDuDRzUUca++I14UKFLCoAUpzo41EWPEVpKc0vswoEuClSXSTumh7jFFiuLEE5kgMGBBOvfQ0G0OxWizdSrnuFAw7gG284SRw9KnHqBz7QBzUU9bi2ntRmpnG5gvZqP36szmJZPpKXcpHg6fn5QshZRLeZwGaFKUJqio0evdoGbo0RyuHrBHaYg8rFmBp0JUC+lLPEKuNSVk0Ip7RcPS4AiSXxiWGKli34VKPjt7vGH3A+JfoyMT2ZUm9woJdiXe2lYH7aQGZAJNg773fuaBu0SpIVmcGtjVyB+EvU+4+Ek7J6ucqJ9Uc1iTrWvSCyqGZ0CyAkkUqQQ47/i0CzSoMJZC1XZROm1QAzjUwZNQkJy3zCpdLU0s9dhA81bHMU5WLMmj0uQXNPyhqQUC4SXiEomOZYOUUJKBQPpQl+ukTLmnswyilZZ8tdi1emnWHTlgE+rl1atfI/WhvEiMUAHSSsHYhQA1elmp0cQWFAiEZ6EFTX9ZJLB6OHTYbxGcAWqtYJIYOWLgVr1evWHJxHMR2Q5hcK6bG4djURNi56C7MK+Ln1rdXF7Q7omrBVIyHJ1NSXdId7uA1IkTKSUuDox9V8zWFd9/dE0pJ/C5AcAM4PjUm1H8oamYXKqCYlRSVEtUdFPpDyChMbhuzyAIUpShmLeIYBnzUd31FIl4pw4yyAHLDmzCn8LM8D4pcxxMeoICjmq4dstgaAf0hq+JGYFy1qPLQDMBoDzMK1JDOIeYsSOVLUEnNKylrmt+6m8NWhOV1BhX1XL2oOrnaJ0zVFAQo1zOCWo3WpOl/ygWZhAsgrzuSKAqG1Kd2tesPMMQVWKlChKh3uI6C58p1HOXVqVFRNtTrHRWbFgaPg6lCWlOVSQkMHLcoDB63aGY2aCwSEqVmYMQwJvmJUAG36wyZxQuoLUSnVxygCz81HvaFwnFE0WWDUZNKdTuY5fya2MwsjK/wB0itbFQezukHaztEYx6U0ysoXAYHr7NNnhZXEAlKgFEupRfUZiSBStHbS0CnHAqrmKhQMQ7eNW74nKysSfDYlandb0tnNtQQEga7GJftC0kFlHYuav4W74mweKU5SUKSkpuSQ+vrBokxSArKQSDsyS9Cah6nrB8g0irTj3dc2WqUPxLNzs1/dAE3j0oBnUrZtD5hvKLCfhstFZ1MaFQCgSaWJI90ZTjuBmy5hUwAWeUDcAOAANz74dJ8sltpaLDFekRZOQrRRjbUMWJB6xDg+MFuaZPF2yzNTehG3WKyRhJyjlY5leqlrje4gzB8FmLcFWRQclJQXajGt4dGfyeyWTjlE/dhalftLDaVLtetHi2lcTIWlJlpSogkgkLBFnDEtUGkA8C4LN7QhaggAkOCxUx0LHK7XYxqMTgGlBDAD8QWrN3klNdodpFRTI5WLzEVQPd7mgfjwUuSsAJUXBYUfmBp4QsrBBLlRUUgNyqBLmxoitdIIwOFkg80yYsEPlJFDo4DXsxpWEmmUzJ4bDzUrAUhCtWWnOj+L6eLDGSUqUpOSTKQaAolJceLg+/WDJ0qZKnJdRyAZ1IUkUd+UK0OVqbxIvFSS4EtSSpQSklWYMTqwDF2tvFx0jJrwjHY7ArQpgQaAivx0ECmctHrOOt49FncMlFvuiCbgqSnyJL+6K/GScMiWsKlHMFVS4aouFNbu1eC0wcH5M1guLKSGCi1z1i3PGO0JUuhI6swGgBG30Yhn4LBtLMuTOUo6JU1uY1Y5jUgUAZOkDL4eqYFqlgBALBJWMzauHfSveaROKW0NNo1czicxScqVSgqUKvlrSzmxGV7e1A03EgJBdgaA5ik2N3+VWjKS5al5zWlVkFrkBzZ6lvGNJwo55XOlKUIYAsauKmtCaVO5gKUrJMOgNlCwVMLHMDuSp2Bv5+EJLwwBNbUJAub0IDEE+HnEAxaJJUEg5soLgA3YgGo6eMQ9uiaSoJVmIB1FbVZVPfA6Cy8RKyjP2SFFqgitttPDrsWhTOzsoBCMpILZUgmhDOeoe+kDKmLlyklKXKVcznMVFzqSfZI7mitxk+WqclSpaeV+V11KgPWoNRVmd9IG0tjLdOGdyxUAxd3PrOwpzWs8dLS6gCSCWAdVSfBw7fAxX4PjAB7OWvIrMQklAASl7IYUtYl4gMlImBSygAEkKBTU3ql3Ll9R3RX7B/gs8ZKRKVkUWq4cAgZq30J2GsAjKpSyhYCsodkuHe6iCWLEC3sw/E45HZlSxLcgJbMXHMUuljej2qIrMPOzZlpKwwqGDPaocA0e3SC62HOi6zpJPMaCjpNX3qdtY7EYgCWEhQLjMXCEgiwqCDfNRvnFInibXQ+zlvBqwMjHF2ISoJJYGoe/uMTmibRdqwqnLAmrOFBi1KUjopRxdY0Qepzf7o6DuMeUTZJxKgCwSHLqd5hJBJqFUJqdKQTh+HSg8xS1KWU5iktlD7DKw6ARAcDMbNl1Zgp9KUoR5NE+HXQJqog1SCSGA9U8zPrWISluzRuPgnMiXQkJBD3SkgFhoznXXXrEcnEpTVs2nKlW+oAYfGOxaU7qSo2oGZ9WY2pqIbL7JCS61Adz/ABDDygUaYm7Hy8hShlAMr2qKY7uA/wBVgZSZgmKSEhWU3I1H4WD27x1hMFMRNzFCmAOov1BSlrtbeCpSQX7OdnDEF1rFSCm6bMQPfFtoVMHRiwSVGYkEXALAuCWc0NdvKHKW6glYQnN7SlAUetC5LkDSOnYVL5ULdTWKgAKVYiz0vd3itxRAqohJtfLTWtlB9QIV0BoEKlpClS0lU4oIcoBBYhmcmlAHarRSniE49p22VLKsigqH00DtTrFqkSiApEzmYga+8bn+kUGImLmAJQCpRAJZy53fStYF8mN6COGTVLAyUUVsBlJNri1K7xNjSogETM+oCkkgfEdLamGcNw6kgCaCSk2cDKGYAv8AD5RZy5aZhJCk5lH1VFJvUWIqfCxhSVvQJ0iqlBSlHmZ7nKQ1B+za3lBuBwy1LQDlKSoAkO4ctvCTsRKBCcssk6BaFNa5BIFaeB74kOK7MEoYCigEkGuho28SuaGuATi09LzSAlhllpKmukc1Na5fzo8VE1Z+4mqUnKiaO0FGykuC38Jp+3B04/8ALKJcuVFyAbqADAkM5TcPcUaKwSQvDTkahJNNSkZg1W9hvGOtcGHkt+G4t0oKiRQZmDvY6+B8YKxCpcw/dkqVqSlJAYWAI67HSKL0WxHaSSFE0futXWn6iL37GpTFPM4c5WppWtH69Y5WqlR0Lasrsbg1IQBJICgpwkpVzU5g/dXwiDBTVoBE10kkubIUCSzHQVsaxaHArYEpmAWs1RejEisD4nhQnSykGYyqPlsQRuno3jBbFobwziUsoIRkUASW5gUP0foK2pSBkS+QiWQgOCWAUbGjrS7dIo5vCTh8SlAdSVAZSoNUrQD3XuN41mCmlQmpUSBnAWgBRFUirps1xf1j0A0a0Z+QBSQDVkmmbR+pB1tFlwnh0oLSqZNKfWzITJWQr8PMAwAB1FTtEuKQidNVLWXOUWASSCnwfv6Q+QiXL+7C2yh8pyOE7k6jXxibrkf6A+DYI9mkqWmVlJKkKSrmFdQKNs2kVXE+LSDNSglKgB/iJJUlyWNyDRtodivSEZpgzslGYgsn7xkkpbkcF2q4BeM1J4iRLCJSGUtIC1C6izdw/WC0xZA08oSo5SRqC7uNCH0hZc59X7yIXFYCYMoUlrMnmYA707qQq0CRLJ7NM0qXlJIcJYOyDuSHfZty7pSMwzCzkZ/vay/2dt9zvAvF5UkOZJUW0V86RNh8HKUQHUC9SG1BISK6Uq2vSJMbwgB+yUVDKDW9S2gbQmJTSFZFhpCTlyzcwOUEqSUgE3Bc6UESzsEQoirG2tFAtan0YrJ6VSzlWoCpu+lCaQ045Sw2c97kWteGkPRYnDJTQ5yR1T+sdACZM8imcjdo6LqPoMT0DDqHqlQc0Y6eNIll4Gc6OyOQJJcJylyd+a3c94aiQhKHCSVaOCA38vL3QaJrM7Fq0GVqbu58W7oxy2dFLgdNmEspYUphoznvYMHiQ8P7TKWeWQCtIUhZZhQ0GXTUwFLxmeiQSmxVQCo0J9Y2tvBXC8QpCipAUphsoulhdju7d0NutiLGcMNKcCUpC8vLUqHSyq1DVismMpiVK1GqS1KuBmvSjEsaNFviJktSSqbKSpTOMxFGJLB2y0Jc/GKoqblSrMUWCVpUClRcv47i8LOLHTIJ0tBQWqoHVIJA1rvTfQRCMMkpSoix5nURU1FBmULWAi3lcRSh3lzBUuSlCRUbhRPiWv4QxEhZy/dFYIoHYitenSCLbB0kRyJGZJQgX1SCAAQGdxdmreLGVwyVKSBlKQwDIUq+tAbH6MSS1YgBuzSlmd1D2iyXZ22hThsS6jmQCOai1kgMbMK60EWyUMlzUpGWWlgGNQXYGtr/AFvAWLcrICTnNQAo9GcNyjp84tU4PElx2yRR7KN9i94HVLEp0J5ppqonQbq6bDXucwkmPQGjhs4gkrQQz2mF2AoOavTuMQ4zhYlhZVlUosOTlJAYu6ncae6Cly0DNmIKikklQSSepf4W7oquNzFJWrsgMxSKBKTbLffW9a90NbEB8U5JBRUBICRYvULLkAVcjvYxXcEmJCjmPKA5oLC99wSPGJOKziUGwBUrxbKwtFN/evZBYALqRQCxIDAqFXZye8+EdEdxMnpmj4PwMy1JRLEwCZdUwhk8juWQGdgPKNHL4dPTzIVLSCElk5k3JAfld6kEG2rRSpW88VBRyjT1nTTygviyUIkLVyOJYblHrb31Ld3WMGtmqegj7cDMSiflWlDpURzByQcxBFbM4Fie+JeKSZOVIly0HMtIKkpTypcFRFA9KU3jz3h/EShgo00O3fuPrrGz4FImzQVyiwsfvFICu5mfxs8KURqRXemk1CcOmZKUVqCxmz5iyQCKBbE8wSIF9AsUuamapRJWlYKqgBVGANHNumkHekfC5isNMUoggIXMdyqiDmJrWhIHjGd9F+LpRKyF7kuKlRKjf8u6Kf1F5NrjMYgKMwpBWEkUBWeXMWoN6ePSMxI4KqaUz54Ue2zZQ4AISprX0FBsItvR1CZql5AVpd1OopyqUSXLgmtTFDx/GTO2UlYIyFgnM+XfKQBQ3t3xmqk6BxXIPxPhxTMCEDKLAzFMBuS9h4/oTN4Ri0y0pk9lMQFZh2ZSCCbqq2Y/VaQ9XGc3r0DubsTWt/kIlXglLBVJKSGfMVFBD6EpdiTbmNjFqKWycdlhi0JloK5gygVJKF9GdlGrmIMXhmRymWoqIcFRGzu6moH90dgpmLUCDLUhAzOc6VJAA0ILkaeMXKeBLIc4iraC29Srv00gWKfAYGTmcIkKIzICEVBWFoYEaOCMxeltdYFVwJC+SWpYXmDFWgykkXbYu8EFYfItRyhTqCkA1FTUEF76RLL4n2awtjMZyTmAYN+10+EJtXp/7+yEl5M7jeDFOZ5mYgmgzX9q9jrFdJ4atR5QXsKs5drml3HhGixnExlYEnOvOXFgoWBeukR8L4pkmVByWyJHeQQNTmr/ABRTbQasoZnDJpJJZ/30D3PSOi8xK8qiFZlEagEg/COjB9fqX9RbN4RuQw7j/SB1SUrU9SA1DRIvVqPQmp2F4IUtNakOOnzrDZOQXUTXp16xdo6B0uWSGAcsOg38A7UDCKDiXE1IW0uYlikMpNb6PoRGlx+ISZKkSwzhncvSpsD0EZjh/omtQKpqsifZ6D8/DziZpvgiWXCK/G8anTUhK1HKDu1bV0P6mLH0dkzEqRMBp+EOcySCGtvpFtgPR7DpLBBmq3WaU1yDTzi+RLIAzKCAbJFH9UsEiqqZhrEx6SEk7tlfizNmlsoSCbEgNQVqxJ98T4QTZaw2IJBoxAX6wpzFL+8wQJkpJAZyVISHLVUopRypBIcuOZrHaOw2PKgky5aiD2bHKlAyzFFOaoUTlYkihqI2Srgpuxc8xSSRMnK5dAlD8zeyHfpaHLws0vWYwBDKmKqwoXNnMRrxWIyOUISezdipSmWqf2aNWbK6jS5ERBC1zky1qT2a5uJQpIQkOiWkJQCQHcElTvWHTFYcrhqQCDlLoLZy7LehYHNUM9dIYspQCwCRc06Utrb6EV/CcQozscJis0uSF5EcqWyk6pAqzB4rcXxp0mwNmctYVt9Vh02FjcfjCZhKSpyWSgEilhZq++sBY0omIVmBcMMxWrMNaO4vTrtsPNKh6ywH6mvuh68M4AKqDvqesXgicmMxk8KSlpaQKs1GZr7+LwKcEhYBUkjMohwSPw6s2tv0gwYMMAVUDsAN+8wbiMKkypbEpAWTZ7BI8LRV1pE8kU0SkTUKlhKwhIzIYpGZ+YppmzDd2bTWHcYxxmyzKKBLcDcUBdNDpQW8IFVhzmzPq+35GJ8XMWvKFZCBQGxA72BPnCxQ8mZfKUkghm+FajpSNt6MJAw6FEqYKPKJikOMzM2YCKvFhADKGeWHNHdL1VkzK5SWFob6PcUlzTLwwQtsxOZSh+MHmSBU/OE0NM1GNwhmpUh1lJSUqAWSkpVmAAU/QDerxn/+EEoJKVLS9WVYZtBS3jBfCUKWniJUQrsSpMs5EOCBMP4a1SmhjsMmZmSl2deGQ6cyKz5RVMPIQKKFPKIplWEYczEIRLCxkSDahfMSSddRSORw6TMM0zUoCmOUqqSpquWqQWo1XitGOnZAr1vuwpiyqKnmUEuUhV2U+beGq4yQWWlnz1SdlZFFi9HDXDxOFcDyA8bw9SiyGCWA5hkYsMzBjq9oAlJXJVlCmNDQ0L7b2MaPD8TQo0305TVVgNWGxPdDcbgk4g5iSVAZXc5gwFCNwTY9Yq65CyHhWPVNJlsAcpJLsGAq+1D74vexnWVNNNsx+TxR8IwpkTFLUcychSKVflNdgwIctBeJ9JZCCQpRBF3SaOkGtzXNtoYhpXopP2B+koypyJJK10CqBI5k3OhIcuTpGWXgJ5CgEhTm4UghtWLtFjxLiYmzCtBdJoNXApYi0TYHiKUsCgBlOCA9dyNNobTS0S0m9me/ume/LJmKa+VBUH0qkEWi4wvo7MWl0FThgqmUpUA6g+4do2/DuKZkuEFj7SQ6TvpvFb6V8YmSyhEskEkqVlrRmANNa+UK7F20ihlcPw60hf2aYrMHcZWc39sVBpa4jo0XCkpXKStSEBRd6qTqdAQBHQrGDIxc3UJ/zD5wisUfazPs9NtTSJZc3DAsFpfUBZPuB/KJ8OtFkylKvaSr45WfxhWiwrDOEZl1KqJBL03PSsOWom5JPXb8oWaSWoUsGYgAjUd36QgD0hSe6BLyWWdElIzVUWKE1ckitQDShNdEm8C4rCkBalKJLKJNagMam7cqw1mNoseHYhC8pU2ZN30JCg/cQosf1iu4xxRiUpQVXq9OYzU1Ojgq8URsqMmMkSAgkkBOWYmpowk8SmH/AEKJgr++JcsDU8zDd5xUltTyl7NWMpicctZJUokkuQHABJctqXfpA2cjWnT4fG8XQrNViuNpLgA1AGg9WZnSakeI98BnjfPmCQCFrWlyaGYBm0qPz8ookq0JAG5p/SEKmNaNBQrLOVxOciZNmyylKpl2DgV0e2l4CSked3a9LUbSOCS4u5t3dG6vDs28NITYwIAJYN0qGtpbSJUqNA/QfT0jh56sduh/pDcpJLOGvUa91TDAkStRfozcyrQYtX3UpzQrL1vX+sVXamWciwwXRCiwD3ZVaHrB61ZkJRTkerjUv4+EJjRCqabbd/ziMzS7tX5d8TYiSpyrq/Sp3cxGZShcOWBNQwcAixbUbQCGlyXb4AeLhoTDrEuYJiEjMCKkbKBYW1EMWdyS3h8flCGYWpRtBr51NH90MAzAYkyk4hLAfaFFcx3d1BuW+W501iZHEAFAge2hRDt/hJyoAfwrFYlT28NI5RAuYkZZKnJOW3/TBuOUTu0XfSrhnJ8oGVLcJSoNmyJ8ZuOJIHXIx7iID7SFRiCP0p+nugHZnhieVOzZn6rRMUX8gYOwXElpUxUXFEqDOKkMXIpQ3LC8C8fltzpAymimoxIItpQm1O6IuHylTiUoSSTt1Xvp6zVi9USbpKwoUUMycoUBoSHJBBIPM4psYA4nwhE9BDAK6U6unY9LHXeDeHcLGHw7KrMmLzdUpGZm6V95hyFtWOaTqWjVbWzAzJKpREt8xABBAopO7XBcEMdQRpDsLjEhYK05kg1S5DjvFY03pBw1C8MqctfZhM9kKKSpwpAzBITX1w/eFbxisKCpShdvfXSNUrRHk9ZweKwqJCVIJloZwFMWzGz1JqffGX4vjJsqcozWKFnlUguG0tqwqLwnF5ZEnDSgoigcGj5Uir7gm3XpEHHOFYmdMdMpXZI5QWPV1Wra/Qbxmqa2jS68hKXUMyVuDY/0joGk+hM5SQoTAAdCFJ9xYwkGH5K7i9G2l4wBXKg5WolkhjvQvFjLmkgGziKkhWYMgMzEmp97RYypgAD0pQAE07g8Q9CWwLFqGclSyOl/caNDJc9/VSyd1MSegFvi3xXHozrBdkgbMSXLs/hpSt7RX4rEqUsSJLBZYE6SwbXpmOgPeYim2aaSCFYxJWUj1ksSzjK+gI16bNvBUrG2KkOxBdgDykkP+KpO1zE0vgKZckFAKlJzZ3LAl6kEjm3JoT7oAlTiSAkAP0f3qeG3KLpCSjJC/Y5agyVEEIIGenNmJBJBuBS0QK4ekEsslIyAMX/fA7i/nFniEsjcAhyb2L30jOcV4kysqBQb6dO+NouT0YtRRZK4UiaKpDJS9CQXBAILaMXB6GK/FrSopyAVu4e+gcUjUcIwxloKlBy1QHq9AkA1209qMqFAlSgGrQAFgVO3gGPkIqC9ky/A4XJBDCgYfps58YQrIq/uEGYXhq1JGUgBszlxfqQ1gLQ+ZweZqpH84rWNNEgKVqY1vegr37w9GL/BynUih82+mprBX90LsDL8JiPnEw4ROCcryyl3btZfrAMD621INCK+WQs5ZwKkEMd2PWhtB+FmYRCBLHaFnyg+zU+dxcwxPCJlaI//AFlChtdXSEXwmbbLKDVJ7WSCzG/P3e+JaTGmwMYhQNCw6N8NYWZi3LhnpUCtW/r4xPJ4bMVlKchf/wCWVsTXmp9bxJM4VPICeWlE/eS6VevNvvFUgsBnLN6fyp8dIRalCxFOgFvCDZnB5gFQmtKLQfgqHDg00MDkf/7JdetFQaFsqFk1Ygvax/IfQERqQhTCY7BqpU2uzN8LtE3EcGZRAW1fVy81XGVyCyb67QKssdLA+f00KrGXCcBnKClICVkgBnZIIc+TsOhhF8HILlTICykqKAGSAOaoY3bw1h3CuLhshWQK5Fmj1AUgtqn4Vg3EpJfMSW3L+UZyk4mkY2gGXwpDDPMQ5RUJ5iFZ3oALZABXUvBWF7KSCJEpuZSgVAcoWvMyQKMkgNsAIlwGDXMDpSWrW1ul4sZXBQC6lk6MmrHyobRGUmOoopJqlKLqJJ3MWHDuELWyl8qfeYO7SVKLJSCoByBzqYlgaUFdSRrsYmStSzzO2ZSW/cUU+/IqBQ9g5ejJen01jKkJYS8mfL3qIBrrQ1vWMYOFUK5S0ulC5i0HMDllmrFmKmqKszWN9x/aPhiZiZgScqUhGZqOHJHfU07487xMlaeZJJGjl2FXBfb3x0LgyZZTeMleHSi5CgQWFEs9Dd3p4dI1PCsYBKQpSwFdmlSibhJ9V60FLWpGEwEwpKh6qnpoxq7dI0eB46KJmUP4hbx2+HdGXUtcGsEmi+ORfMOyUDVyoOe91PHRXTeHSZhzqlpUTqXr5R0RmXiapWHW4ZQG4Ad/MU8IFxi52cpSEnYkq2swH5w2VxZWZRBSoEAAVUxDv6r3ffSCcGozVqOUuoudASABR7UAvGd3oqq2S8a4POSlGSYkKKQ4yk87cxfNaoYNDvRfhIQoggFTZjmGYuaEu7ZjWuxbSNHi1AZVlSQBy13LfynrsYfg56FLVkKTlDcra7tGsYoxcmLJwV+Yqce0cz0Zugbb5Rn0cOCFFIUFEa2HcH+vz1hIsLs8ByMOACkgFKiS25LP4w5JPkE2uCpx+FH2GYQWU2YHQFJYCml/N4yvovwgqUmarKpKgtJBcsWap0J5vDvjbYXhqJcqZJVMBSsksshwFAApva/n4wxXCksUpWAkqJUGulRdSRWgJ8GLNFJ0qRNEfD5RWpK6dkP8MNVRYjOT3CgbV4ruEcJSrDTTVK3emmUZgHvUM9aPGjRIKUJSCCUhnbViHbxeBcHwoolTkqmB5rklIYpcdTU+UJDo8/XMJLmrw/CpUuYmWksVFq6PGlHokn/3H+VP++GJ9HBLUFjEJJQQQMoDkVHt9I0yRGLBvSrh6JGUJUcxSKANRIIUo9ScvvibG8NSjBy5iZjqJBJrzZgOXowc12MXPpHwkYjs1ZsjA3S7gsdxb84TiWBlmQiSZuVI1dNSkNV73icisTHcKlqnTUy85GYs5ctyvv0gr0kSlM7lBSW50MwSoJblI9YGhdtYtMBwiVJmoWifmIUmhym7BVlbE+UWHGeHSpk7OqcE8jNy6pKfxdfdDyQsGQekeETJwSRL5S6eYXJYk10392sVnohhe2m5lEkJS5q7vYVpufCLrFYJEzCIlrm0Sost01ylQTdTW6w30b4bLkTCETgsFJf1aMQ1Qq9TCtUPFmUx6ss6YhLpSg5AMxPqgAl2FyCbRY4LAZ8LNmqUXSRlNT6oqO4v7hBC/RyUVKUcUHLkuEuS+vPepMH4bhWbCTpKJoIUoZVEapyK0JcPSn6Q8kGLKLC8DVMw02clQzhChLCiQM2uaoFRQPYkHSPMkYyaAeY0DgdPr849p4Rw5f2bESCsDmYKAVQkJJ0dmbzjG47+zWfnHZzpZDUzCYnQgu0s7amt4qMl5E0ZqRighSgpGdBZxUFJKlc6CLEBxsXrHok/hS0YWWuapJmEjMbUILP1ZnvW1Izv/AuISlSlTJIDBz977NT/ANPvjW+k/C502RhpYSFFAClLCwnKsJyhkqICkmrgnTuiJU9FRbi7RVcM4iuSojMcpLKS9KajY/LxgfjEycv7QTNWqX9nlS0VIeZMmIRMJSlquVBzudIJwvDMSpLzMOBMdyM8spVZ/VXY1I2cRPO4biFAJEvKCxIC0jNlUCPaLKDaULMdxCtaZpNqW0WowKMPkCmT2ploA6oQ2UN+wh/AwLIxHqNRS8pY+znMxRJ2IzGnSDvSNU4ql9kRlTzKNHpt4E+cDoweVKJksZpiiAwA5SxylbVYEvWK0ZAmBkmYcQFHNLdUtJNGqSolBofWDHoNowPGcF2MxaM6XSWIqDZ7EWIY9e+PZ8Hg0olpl1IAIL+0TcnvcmM5jOEpmoxR7IGbLSpEtSkJUVcpVLHMFOASGerERcWvImjzDBcOXOlr7OWPuUuTX1XJITSpcknoOkVz1j0j+z9apGDnzpzDIqY9GbKMyqWrQAMLACPNDMck0qXIAYeG0J7Li6RMicoBgpQGwURHRE8dE4F5o9LSgE0IUkVKk81Bf1YsZiBJSSg86qB7hPX6+EM4VNQg5BnUrKQxTlKnue8Uo0JPkOXUQk7KOXycafnGWFK0JzvTGKxRUXVVWpNT+kN+0FNgS+0SjAn8SbP6yfzMOGDVu/8AEg2/jicZDUkKMYoWJ8/kY4Yg/Rh32NTsadSUtTuUfoxEpDEi4Go17oTixqSHGYVEAXJ6m8WH2EKpWlH33O93gThyKlfgnvNz4D4xapB0jXpw9mc5+itPDK/Xzjv7r7/rxixIV9NEwVSqTUizfOK7MRLrzKc8NPX68YYrhh/a84vFEE2NTtEyMv8Am2NqQuzEf/RMz6uGrNwrxP6RGeGq2P14RccQ4ohCmYkgvo1gWf8ASKufxZarAJHSp9/yiJQgi49XqMjHDlCvz/2wi8Eq7HwB/JMDTcQtVyT3n8oj6WpvGbjHwi+5P2GfZyxodLoJN9OV/KIjhjsr+Vf+2IpNVFLmoc0NWLNsSIISgD9d4HGI11J+yNOGJs+3qq/2w8YMjf8AlV8olTNIqkkd1ILw/EyGzAEO+xL+6BRgD6nU8AiMLMCcoUoJNwHY94hE4FW/uMXuBxkpRAcg1oRu2toIRLSG5hq/15xquimZv+RNGZPD1b/H5QTln/8AdX/Mvw0i9SlOpFQR9e+EmLT5jr9beUUuikS/5E2UgE8XWva6vC4iDEY+bLmoQtaxnBynNqNOhu0X2Im/hA8X0ih41ge1SasoVSdQoWIfrFYJEdxtgSeJzUrUpRLh0gFi4LOejgJYabxFgeLKlTAo+q6syq5uZmB0Zxe8LNVnQlamzDlWBvq3xHQxErDg0AcEU6jzjN3Zv8GrZocV6QLYgEJcMFMae9nERYvjpUHln2WUaGupGkUWDlkgyliwdBu6beYt3GGITLQeVKgdbfD3ReqMd2HYfHLSySy0KUO0z83IaKejqLRjPSnCySTMw0vIlKilaRQDmZKwDYF6iw5d40xUNLbPFTix96nIWWbjKVOg0VmGoD3tVjeJhLwy2q2jIPHRvJvoBJJJEyYl65QAQO4taEjTfsm0WOBUpc1IS7gspaTRJIJSKi7Co6iL7C8KK533qitIQ9VGpdqs1AHp16RR8ExfPkCCMywQwAHrOonzUY1+GUO0T3EH684yS1obKQJExbSsMUoBbOsqDsasNB590QGXNRVchJAP/TmZ6aF8jjxEarisgqlqCblujsR+TxSyMHNCkkg0UHqLPXWE3ToErRU4PHPMWZMtYAYHtEg2uxsWJL0+ES4gskq2t4mw0bui79JJH3A5iMqgQQdQdaF7e6M3i+cNV6HwrTbbWHwCJ5WJms6UgAWZ9b3JgzCYlRPO6dHp3/lDBNBsfMGG4lYSmrQ83QYolx+M7OyioU1G37ppFjwqUJqApSlJL2cUbwF4osVKaSZyhypHIm2ZSiwJ2SLtc9Il4bxg5AVAB3apLtejU8zFQlt5Ezjr4ljxeYZXMlymxYjlPiDesU8zjpAdjTcj5RoMKsqBJZmpV/yHTTxjMeleGBlrCaEhgbVIiZTbl8WVGNL5Ijws1SkIUp3UkKP8VW8HiZtoVIYN0hDGT2y0Io/W0IBR27ocRXSGgwgJZThXgfg/5ROhT2gaTVQ6v/pMTQMaHuIYtIIIdqfTQpSdaw4eX1rAMjw2FZFZjqA1BDkDRnjhxaYFOo6EFIZnBop2d2uLVhSTA3E1BEmYv2qBP7ynr5AmLhJpkyVhKONKdz6qyAnYaO43PdpvGmkYJxmzmotRgbuP6x5Vw3HrQsJ9cKLZSdTqDVjerFwSCCDHpGA4kBlQpkqNkkpcsNOZzTpHRGSrZjKDK3F49YC0hgpLtc1G0VEvi8xjmIUSXchm6CtdC/fBvEMdnnEBIoWI3AoFDfT3d8UuKRlUR5RhOUk9M6OlGL00PmY1RzZwA9aBTcoo5qxNb76xJwGYozJalAlKsyUsQwOej7FgHr7RgN4g4BOMucrDmqZjqR0U1R4j4Q0wnGlrg1HEMQhK0hKSSHcgEsRp6wzOKuIGmTZRJLLN2dOuj81fBovZh7PD5pKHJqokOEhLuWJqaMw3jMY/FSHXLn43JMAFU5eV6sEqTl9VjbWKSbMQhRluORfXl+HNC4AoMxQdSQA5GUku/LYmjPppA/AJ09SwJM5M6WSTmUCnKAauGyuHBoz1jWIwErtJi+zS5CQSwvUk72KfKGkDZSHFzwSEGblelFfKOiwxvpGJCzKf1QNWukH846L7Enuwsq+HXTFvxdRCHBY7iFjox8Fr7FRg8dN/7i/5lfOLGTiF0OZVtzuYSOi4G3USF4rNURVRNdSesAJhI6Il9zHwOF/D8ogxnqp7xCx0JkouvSgf8rM/h/1pjMYOWlUqU4BbtGcOzgx0dCjyxy4Nhwcfdj91Pwig9KfZ/eR/55UJHQl9hvgjeg+tY6XrCx0SUSTbRAo18o6OgYiTDesnv+cFb9whI6BjQ5VvH5wxX17oWOhDGr+vdFZ6Tn/l0/vD4Kjo6KXIMy3Cj9/L/eEbNf8A6zDfvzPgI6OimQyn4soicgg+2PiIK4qOc95+MLHQP6lx+5XrtDpksOCwd7tW8dHRKNOpybD0bUTLUCSRShqKkvGT9KsOjNOOVLsKsHsI6OjSPBzy5Lz+zxIGDf8AaV/rVGkl2mfvD/xojo6LRDM9xnBy1TllUtBJapSCfVG4hY6Oi7OuP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20" name="AutoShape 16" descr="data:image/jpeg;base64,/9j/4AAQSkZJRgABAQAAAQABAAD/2wCEAAkGBxMTEhUTExMWFhUXFx4ZFxgYGBgYHxgYGBgbHRkdFx8bHSkgGB0lGx0YITEhJSkrLi4uGB8zODMsNygtLisBCgoKDg0OGxAQGy0lICUtLS0tLS0tLS0tLS0tLS0tLS0tLS0tLS0tLS0tLS0tLS0tLS0tLS0tLS0tLS0tLS0tLf/AABEIAMIBAwMBIgACEQEDEQH/xAAbAAABBQEBAAAAAAAAAAAAAAAEAQIDBQYAB//EAEYQAAECBAQDBAcFBQYFBQAAAAECEQADITEEEkFRBSJhE3GBkQYyQqGx0fAUI1LB4WJygpLxBxUzorLSFiRDU7M0VGNzk//EABgBAAMBAQAAAAAAAAAAAAAAAAABAgME/8QAJhEAAgICAQQCAgMBAAAAAAAAAAECERIhMQMTQVEiMmFxBIHwFP/aAAwDAQACEQMRAD8Avk4nrEExQJu0CCf+zCFZ2jqUTncgtOIDNCJmiBPCFaKpE2Wf20M2sQibASZhEOCjCxHkGTVDeGS5ps5iLtd3hoX3wUFhkiaLH3xJNOzNAObdzCmY+jd0FDsK7SjEjyhqcSRq+xgQeMIo9IdCssFYxwyqjwgYJhvaUsIarvgWge+QlckaQMotCIJGsKXGsNNipCy5hBcGHqWpRc1iElzWJVSvwnwhNjSJpeI0tCZqMYEUFdIelZ7oVAOUBCmXR6RGpUcgReTJxQrgRPLWGcXgdSYYtXRoT2NaLaSsEMQH0L17oinSSoUSAYrUL6mDJeJpUFojaK0+QaZLKaEVhgSNYnm4h7QipyVUIi82RigdaQ9C8MIiQ7CGVi8yHAYRDSImEvq28MKDDUxYMiyx0KDHQ8hUKJsKJ0CYdecEioFzRg9tdvyiP7bLditPmPi7Rz5xN8JFiJohe3gD7XL/ABp/mT/uhZuMlpopTHZiKaGo8YM4hiw7tY7tYr/t8r/uJP15RJLxaFWUPPq3xg7kQwkGdrCibAqJ6ajMlxRn1+EPHQpv+IeUHciPCQR2sJ2sRzEkB3HTmBfuaIDNFOYB7PT4wu5EO3IL7aE7YwMkuHBSR0UNLw/slfhLw+5EMJE/bGEM6Gpwy6WHefpojTLUaAOdBX5QLqRDtyJxPMd23SBgFOzMfr9POHISTQVOoer7NvBnEMJE/bdI7tohVJWPZPfRvE6eMRObN74ecRYSDO2ju2gNZI0J7qwqVnY+6DKIYSC+0Ed2ggQKLOxaFBOx8oMohjIL7TrHFUCkEXB8ob23WDJBjILeHCbAfbd/ShjlziL08DBkgxYUpcNzwGcV1EN+190O0KmHqmdGMRqmQH9q7vOEOIPSAVMM7XeGqmQCcQYjM87w9BssgsdY6KvtDuYSHoCmVhlgspKkh60NtdKxPjsMkL+6zKQQ4dNaX98XMjD4iaARz0dk0uOiYTE4WaAFJKhZwGdnu4EcDbOrBFTh+HLUhRyquAkgMASau9DTRxESsHNFClRN96VvTujXYKZnSGGY9VgFzbNloS3dDFYJSzlAIe7TEi3cObv7oWbH20ZiXgJgZ0ZhQs4FCHY1/pGnwHEQJQkqwWZLMfvKEO9fGsT4Lg5DgvkJDAqYC+oL39l/hEOVuUqKAC1aV1Zwx1EDkxqKRUzuAEqJzJSl3apABNA71pSkKngq0v8A4dQwLqpsa6Xi2KAqgWRmZjlYEdDlYQikrlgKzEhrJJ13DV84MgwRBJwACAlSlECwSq1bMzM9m0iZGCSkJWrMpQVVhUJvQXf5vBfA+ImaFJn5QSWHKUuGUom7bfQi4VhpO4UBZwFbvc90DYzOrkoWKJILlnBBa4FNf1hQpaaZyA1nNe7eNDPEhuYpHeG/OGSkSA4JABINAatVjvWJsZnpiWDuDRzUUca++I14UKFLCoAUpzo41EWPEVpKc0vswoEuClSXSTumh7jFFiuLEE5kgMGBBOvfQ0G0OxWizdSrnuFAw7gG284SRw9KnHqBz7QBzUU9bi2ntRmpnG5gvZqP36szmJZPpKXcpHg6fn5QshZRLeZwGaFKUJqio0evdoGbo0RyuHrBHaYg8rFmBp0JUC+lLPEKuNSVk0Ip7RcPS4AiSXxiWGKli34VKPjt7vGH3A+JfoyMT2ZUm9woJdiXe2lYH7aQGZAJNg773fuaBu0SpIVmcGtjVyB+EvU+4+Ek7J6ucqJ9Uc1iTrWvSCyqGZ0CyAkkUqQQ47/i0CzSoMJZC1XZROm1QAzjUwZNQkJy3zCpdLU0s9dhA81bHMU5WLMmj0uQXNPyhqQUC4SXiEomOZYOUUJKBQPpQl+ukTLmnswyilZZ8tdi1emnWHTlgE+rl1atfI/WhvEiMUAHSSsHYhQA1elmp0cQWFAiEZ6EFTX9ZJLB6OHTYbxGcAWqtYJIYOWLgVr1evWHJxHMR2Q5hcK6bG4djURNi56C7MK+Ln1rdXF7Q7omrBVIyHJ1NSXdId7uA1IkTKSUuDox9V8zWFd9/dE0pJ/C5AcAM4PjUm1H8oamYXKqCYlRSVEtUdFPpDyChMbhuzyAIUpShmLeIYBnzUd31FIl4pw4yyAHLDmzCn8LM8D4pcxxMeoICjmq4dstgaAf0hq+JGYFy1qPLQDMBoDzMK1JDOIeYsSOVLUEnNKylrmt+6m8NWhOV1BhX1XL2oOrnaJ0zVFAQo1zOCWo3WpOl/ygWZhAsgrzuSKAqG1Kd2tesPMMQVWKlChKh3uI6C58p1HOXVqVFRNtTrHRWbFgaPg6lCWlOVSQkMHLcoDB63aGY2aCwSEqVmYMQwJvmJUAG36wyZxQuoLUSnVxygCz81HvaFwnFE0WWDUZNKdTuY5fya2MwsjK/wB0itbFQezukHaztEYx6U0ysoXAYHr7NNnhZXEAlKgFEupRfUZiSBStHbS0CnHAqrmKhQMQ7eNW74nKysSfDYlandb0tnNtQQEga7GJftC0kFlHYuav4W74mweKU5SUKSkpuSQ+vrBokxSArKQSDsyS9Cah6nrB8g0irTj3dc2WqUPxLNzs1/dAE3j0oBnUrZtD5hvKLCfhstFZ1MaFQCgSaWJI90ZTjuBmy5hUwAWeUDcAOAANz74dJ8sltpaLDFekRZOQrRRjbUMWJB6xDg+MFuaZPF2yzNTehG3WKyRhJyjlY5leqlrje4gzB8FmLcFWRQclJQXajGt4dGfyeyWTjlE/dhalftLDaVLtetHi2lcTIWlJlpSogkgkLBFnDEtUGkA8C4LN7QhaggAkOCxUx0LHK7XYxqMTgGlBDAD8QWrN3klNdodpFRTI5WLzEVQPd7mgfjwUuSsAJUXBYUfmBp4QsrBBLlRUUgNyqBLmxoitdIIwOFkg80yYsEPlJFDo4DXsxpWEmmUzJ4bDzUrAUhCtWWnOj+L6eLDGSUqUpOSTKQaAolJceLg+/WDJ0qZKnJdRyAZ1IUkUd+UK0OVqbxIvFSS4EtSSpQSklWYMTqwDF2tvFx0jJrwjHY7ArQpgQaAivx0ECmctHrOOt49FncMlFvuiCbgqSnyJL+6K/GScMiWsKlHMFVS4aouFNbu1eC0wcH5M1guLKSGCi1z1i3PGO0JUuhI6swGgBG30Yhn4LBtLMuTOUo6JU1uY1Y5jUgUAZOkDL4eqYFqlgBALBJWMzauHfSveaROKW0NNo1czicxScqVSgqUKvlrSzmxGV7e1A03EgJBdgaA5ik2N3+VWjKS5al5zWlVkFrkBzZ6lvGNJwo55XOlKUIYAsauKmtCaVO5gKUrJMOgNlCwVMLHMDuSp2Bv5+EJLwwBNbUJAub0IDEE+HnEAxaJJUEg5soLgA3YgGo6eMQ9uiaSoJVmIB1FbVZVPfA6Cy8RKyjP2SFFqgitttPDrsWhTOzsoBCMpILZUgmhDOeoe+kDKmLlyklKXKVcznMVFzqSfZI7mitxk+WqclSpaeV+V11KgPWoNRVmd9IG0tjLdOGdyxUAxd3PrOwpzWs8dLS6gCSCWAdVSfBw7fAxX4PjAB7OWvIrMQklAASl7IYUtYl4gMlImBSygAEkKBTU3ql3Ll9R3RX7B/gs8ZKRKVkUWq4cAgZq30J2GsAjKpSyhYCsodkuHe6iCWLEC3sw/E45HZlSxLcgJbMXHMUuljej2qIrMPOzZlpKwwqGDPaocA0e3SC62HOi6zpJPMaCjpNX3qdtY7EYgCWEhQLjMXCEgiwqCDfNRvnFInibXQ+zlvBqwMjHF2ISoJJYGoe/uMTmibRdqwqnLAmrOFBi1KUjopRxdY0Qepzf7o6DuMeUTZJxKgCwSHLqd5hJBJqFUJqdKQTh+HSg8xS1KWU5iktlD7DKw6ARAcDMbNl1Zgp9KUoR5NE+HXQJqog1SCSGA9U8zPrWISluzRuPgnMiXQkJBD3SkgFhoznXXXrEcnEpTVs2nKlW+oAYfGOxaU7qSo2oGZ9WY2pqIbL7JCS61Adz/ABDDygUaYm7Hy8hShlAMr2qKY7uA/wBVgZSZgmKSEhWU3I1H4WD27x1hMFMRNzFCmAOov1BSlrtbeCpSQX7OdnDEF1rFSCm6bMQPfFtoVMHRiwSVGYkEXALAuCWc0NdvKHKW6glYQnN7SlAUetC5LkDSOnYVL5ULdTWKgAKVYiz0vd3itxRAqohJtfLTWtlB9QIV0BoEKlpClS0lU4oIcoBBYhmcmlAHarRSniE49p22VLKsigqH00DtTrFqkSiApEzmYga+8bn+kUGImLmAJQCpRAJZy53fStYF8mN6COGTVLAyUUVsBlJNri1K7xNjSogETM+oCkkgfEdLamGcNw6kgCaCSk2cDKGYAv8AD5RZy5aZhJCk5lH1VFJvUWIqfCxhSVvQJ0iqlBSlHmZ7nKQ1B+za3lBuBwy1LQDlKSoAkO4ctvCTsRKBCcssk6BaFNa5BIFaeB74kOK7MEoYCigEkGuho28SuaGuATi09LzSAlhllpKmukc1Na5fzo8VE1Z+4mqUnKiaO0FGykuC38Jp+3B04/8ALKJcuVFyAbqADAkM5TcPcUaKwSQvDTkahJNNSkZg1W9hvGOtcGHkt+G4t0oKiRQZmDvY6+B8YKxCpcw/dkqVqSlJAYWAI67HSKL0WxHaSSFE0futXWn6iL37GpTFPM4c5WppWtH69Y5WqlR0Lasrsbg1IQBJICgpwkpVzU5g/dXwiDBTVoBE10kkubIUCSzHQVsaxaHArYEpmAWs1RejEisD4nhQnSykGYyqPlsQRuno3jBbFobwziUsoIRkUASW5gUP0foK2pSBkS+QiWQgOCWAUbGjrS7dIo5vCTh8SlAdSVAZSoNUrQD3XuN41mCmlQmpUSBnAWgBRFUirps1xf1j0A0a0Z+QBSQDVkmmbR+pB1tFlwnh0oLSqZNKfWzITJWQr8PMAwAB1FTtEuKQidNVLWXOUWASSCnwfv6Q+QiXL+7C2yh8pyOE7k6jXxibrkf6A+DYI9mkqWmVlJKkKSrmFdQKNs2kVXE+LSDNSglKgB/iJJUlyWNyDRtodivSEZpgzslGYgsn7xkkpbkcF2q4BeM1J4iRLCJSGUtIC1C6izdw/WC0xZA08oSo5SRqC7uNCH0hZc59X7yIXFYCYMoUlrMnmYA707qQq0CRLJ7NM0qXlJIcJYOyDuSHfZty7pSMwzCzkZ/vay/2dt9zvAvF5UkOZJUW0V86RNh8HKUQHUC9SG1BISK6Uq2vSJMbwgB+yUVDKDW9S2gbQmJTSFZFhpCTlyzcwOUEqSUgE3Bc6UESzsEQoirG2tFAtan0YrJ6VSzlWoCpu+lCaQ045Sw2c97kWteGkPRYnDJTQ5yR1T+sdACZM8imcjdo6LqPoMT0DDqHqlQc0Y6eNIll4Gc6OyOQJJcJylyd+a3c94aiQhKHCSVaOCA38vL3QaJrM7Fq0GVqbu58W7oxy2dFLgdNmEspYUphoznvYMHiQ8P7TKWeWQCtIUhZZhQ0GXTUwFLxmeiQSmxVQCo0J9Y2tvBXC8QpCipAUphsoulhdju7d0NutiLGcMNKcCUpC8vLUqHSyq1DVismMpiVK1GqS1KuBmvSjEsaNFviJktSSqbKSpTOMxFGJLB2y0Jc/GKoqblSrMUWCVpUClRcv47i8LOLHTIJ0tBQWqoHVIJA1rvTfQRCMMkpSoix5nURU1FBmULWAi3lcRSh3lzBUuSlCRUbhRPiWv4QxEhZy/dFYIoHYitenSCLbB0kRyJGZJQgX1SCAAQGdxdmreLGVwyVKSBlKQwDIUq+tAbH6MSS1YgBuzSlmd1D2iyXZ22hThsS6jmQCOai1kgMbMK60EWyUMlzUpGWWlgGNQXYGtr/AFvAWLcrICTnNQAo9GcNyjp84tU4PElx2yRR7KN9i94HVLEp0J5ppqonQbq6bDXucwkmPQGjhs4gkrQQz2mF2AoOavTuMQ4zhYlhZVlUosOTlJAYu6ncae6Cly0DNmIKikklQSSepf4W7oquNzFJWrsgMxSKBKTbLffW9a90NbEB8U5JBRUBICRYvULLkAVcjvYxXcEmJCjmPKA5oLC99wSPGJOKziUGwBUrxbKwtFN/evZBYALqRQCxIDAqFXZye8+EdEdxMnpmj4PwMy1JRLEwCZdUwhk8juWQGdgPKNHL4dPTzIVLSCElk5k3JAfld6kEG2rRSpW88VBRyjT1nTTygviyUIkLVyOJYblHrb31Ld3WMGtmqegj7cDMSiflWlDpURzByQcxBFbM4Fie+JeKSZOVIly0HMtIKkpTypcFRFA9KU3jz3h/EShgo00O3fuPrrGz4FImzQVyiwsfvFICu5mfxs8KURqRXemk1CcOmZKUVqCxmz5iyQCKBbE8wSIF9AsUuamapRJWlYKqgBVGANHNumkHekfC5isNMUoggIXMdyqiDmJrWhIHjGd9F+LpRKyF7kuKlRKjf8u6Kf1F5NrjMYgKMwpBWEkUBWeXMWoN6ePSMxI4KqaUz54Ue2zZQ4AISprX0FBsItvR1CZql5AVpd1OopyqUSXLgmtTFDx/GTO2UlYIyFgnM+XfKQBQ3t3xmqk6BxXIPxPhxTMCEDKLAzFMBuS9h4/oTN4Ri0y0pk9lMQFZh2ZSCCbqq2Y/VaQ9XGc3r0DubsTWt/kIlXglLBVJKSGfMVFBD6EpdiTbmNjFqKWycdlhi0JloK5gygVJKF9GdlGrmIMXhmRymWoqIcFRGzu6moH90dgpmLUCDLUhAzOc6VJAA0ILkaeMXKeBLIc4iraC29Srv00gWKfAYGTmcIkKIzICEVBWFoYEaOCMxeltdYFVwJC+SWpYXmDFWgykkXbYu8EFYfItRyhTqCkA1FTUEF76RLL4n2awtjMZyTmAYN+10+EJtXp/7+yEl5M7jeDFOZ5mYgmgzX9q9jrFdJ4atR5QXsKs5drml3HhGixnExlYEnOvOXFgoWBeukR8L4pkmVByWyJHeQQNTmr/ABRTbQasoZnDJpJJZ/30D3PSOi8xK8qiFZlEagEg/COjB9fqX9RbN4RuQw7j/SB1SUrU9SA1DRIvVqPQmp2F4IUtNakOOnzrDZOQXUTXp16xdo6B0uWSGAcsOg38A7UDCKDiXE1IW0uYlikMpNb6PoRGlx+ISZKkSwzhncvSpsD0EZjh/omtQKpqsifZ6D8/DziZpvgiWXCK/G8anTUhK1HKDu1bV0P6mLH0dkzEqRMBp+EOcySCGtvpFtgPR7DpLBBmq3WaU1yDTzi+RLIAzKCAbJFH9UsEiqqZhrEx6SEk7tlfizNmlsoSCbEgNQVqxJ98T4QTZaw2IJBoxAX6wpzFL+8wQJkpJAZyVISHLVUopRypBIcuOZrHaOw2PKgky5aiD2bHKlAyzFFOaoUTlYkihqI2Srgpuxc8xSSRMnK5dAlD8zeyHfpaHLws0vWYwBDKmKqwoXNnMRrxWIyOUISezdipSmWqf2aNWbK6jS5ERBC1zky1qT2a5uJQpIQkOiWkJQCQHcElTvWHTFYcrhqQCDlLoLZy7LehYHNUM9dIYspQCwCRc06Utrb6EV/CcQozscJis0uSF5EcqWyk6pAqzB4rcXxp0mwNmctYVt9Vh02FjcfjCZhKSpyWSgEilhZq++sBY0omIVmBcMMxWrMNaO4vTrtsPNKh6ywH6mvuh68M4AKqDvqesXgicmMxk8KSlpaQKs1GZr7+LwKcEhYBUkjMohwSPw6s2tv0gwYMMAVUDsAN+8wbiMKkypbEpAWTZ7BI8LRV1pE8kU0SkTUKlhKwhIzIYpGZ+YppmzDd2bTWHcYxxmyzKKBLcDcUBdNDpQW8IFVhzmzPq+35GJ8XMWvKFZCBQGxA72BPnCxQ8mZfKUkghm+FajpSNt6MJAw6FEqYKPKJikOMzM2YCKvFhADKGeWHNHdL1VkzK5SWFob6PcUlzTLwwQtsxOZSh+MHmSBU/OE0NM1GNwhmpUh1lJSUqAWSkpVmAAU/QDerxn/+EEoJKVLS9WVYZtBS3jBfCUKWniJUQrsSpMs5EOCBMP4a1SmhjsMmZmSl2deGQ6cyKz5RVMPIQKKFPKIplWEYczEIRLCxkSDahfMSSddRSORw6TMM0zUoCmOUqqSpquWqQWo1XitGOnZAr1vuwpiyqKnmUEuUhV2U+beGq4yQWWlnz1SdlZFFi9HDXDxOFcDyA8bw9SiyGCWA5hkYsMzBjq9oAlJXJVlCmNDQ0L7b2MaPD8TQo0305TVVgNWGxPdDcbgk4g5iSVAZXc5gwFCNwTY9Yq65CyHhWPVNJlsAcpJLsGAq+1D74vexnWVNNNsx+TxR8IwpkTFLUcychSKVflNdgwIctBeJ9JZCCQpRBF3SaOkGtzXNtoYhpXopP2B+koypyJJK10CqBI5k3OhIcuTpGWXgJ5CgEhTm4UghtWLtFjxLiYmzCtBdJoNXApYi0TYHiKUsCgBlOCA9dyNNobTS0S0m9me/ume/LJmKa+VBUH0qkEWi4wvo7MWl0FThgqmUpUA6g+4do2/DuKZkuEFj7SQ6TvpvFb6V8YmSyhEskEkqVlrRmANNa+UK7F20ihlcPw60hf2aYrMHcZWc39sVBpa4jo0XCkpXKStSEBRd6qTqdAQBHQrGDIxc3UJ/zD5wisUfazPs9NtTSJZc3DAsFpfUBZPuB/KJ8OtFkylKvaSr45WfxhWiwrDOEZl1KqJBL03PSsOWom5JPXb8oWaSWoUsGYgAjUd36QgD0hSe6BLyWWdElIzVUWKE1ckitQDShNdEm8C4rCkBalKJLKJNagMam7cqw1mNoseHYhC8pU2ZN30JCg/cQosf1iu4xxRiUpQVXq9OYzU1Ojgq8URsqMmMkSAgkkBOWYmpowk8SmH/AEKJgr++JcsDU8zDd5xUltTyl7NWMpicctZJUokkuQHABJctqXfpA2cjWnT4fG8XQrNViuNpLgA1AGg9WZnSakeI98BnjfPmCQCFrWlyaGYBm0qPz8ookq0JAG5p/SEKmNaNBQrLOVxOciZNmyylKpl2DgV0e2l4CSked3a9LUbSOCS4u5t3dG6vDs28NITYwIAJYN0qGtpbSJUqNA/QfT0jh56sduh/pDcpJLOGvUa91TDAkStRfozcyrQYtX3UpzQrL1vX+sVXamWciwwXRCiwD3ZVaHrB61ZkJRTkerjUv4+EJjRCqabbd/ziMzS7tX5d8TYiSpyrq/Sp3cxGZShcOWBNQwcAixbUbQCGlyXb4AeLhoTDrEuYJiEjMCKkbKBYW1EMWdyS3h8flCGYWpRtBr51NH90MAzAYkyk4hLAfaFFcx3d1BuW+W501iZHEAFAge2hRDt/hJyoAfwrFYlT28NI5RAuYkZZKnJOW3/TBuOUTu0XfSrhnJ8oGVLcJSoNmyJ8ZuOJIHXIx7iID7SFRiCP0p+nugHZnhieVOzZn6rRMUX8gYOwXElpUxUXFEqDOKkMXIpQ3LC8C8fltzpAymimoxIItpQm1O6IuHylTiUoSSTt1Xvp6zVi9USbpKwoUUMycoUBoSHJBBIPM4psYA4nwhE9BDAK6U6unY9LHXeDeHcLGHw7KrMmLzdUpGZm6V95hyFtWOaTqWjVbWzAzJKpREt8xABBAopO7XBcEMdQRpDsLjEhYK05kg1S5DjvFY03pBw1C8MqctfZhM9kKKSpwpAzBITX1w/eFbxisKCpShdvfXSNUrRHk9ZweKwqJCVIJloZwFMWzGz1JqffGX4vjJsqcozWKFnlUguG0tqwqLwnF5ZEnDSgoigcGj5Uir7gm3XpEHHOFYmdMdMpXZI5QWPV1Wra/Qbxmqa2jS68hKXUMyVuDY/0joGk+hM5SQoTAAdCFJ9xYwkGH5K7i9G2l4wBXKg5WolkhjvQvFjLmkgGziKkhWYMgMzEmp97RYypgAD0pQAE07g8Q9CWwLFqGclSyOl/caNDJc9/VSyd1MSegFvi3xXHozrBdkgbMSXLs/hpSt7RX4rEqUsSJLBZYE6SwbXpmOgPeYim2aaSCFYxJWUj1ksSzjK+gI16bNvBUrG2KkOxBdgDykkP+KpO1zE0vgKZckFAKlJzZ3LAl6kEjm3JoT7oAlTiSAkAP0f3qeG3KLpCSjJC/Y5agyVEEIIGenNmJBJBuBS0QK4ekEsslIyAMX/fA7i/nFniEsjcAhyb2L30jOcV4kysqBQb6dO+NouT0YtRRZK4UiaKpDJS9CQXBAILaMXB6GK/FrSopyAVu4e+gcUjUcIwxloKlBy1QHq9AkA1209qMqFAlSgGrQAFgVO3gGPkIqC9ky/A4XJBDCgYfps58YQrIq/uEGYXhq1JGUgBszlxfqQ1gLQ+ZweZqpH84rWNNEgKVqY1vegr37w9GL/BynUih82+mprBX90LsDL8JiPnEw4ROCcryyl3btZfrAMD621INCK+WQs5ZwKkEMd2PWhtB+FmYRCBLHaFnyg+zU+dxcwxPCJlaI//AFlChtdXSEXwmbbLKDVJ7WSCzG/P3e+JaTGmwMYhQNCw6N8NYWZi3LhnpUCtW/r4xPJ4bMVlKchf/wCWVsTXmp9bxJM4VPICeWlE/eS6VevNvvFUgsBnLN6fyp8dIRalCxFOgFvCDZnB5gFQmtKLQfgqHDg00MDkf/7JdetFQaFsqFk1Ygvax/IfQERqQhTCY7BqpU2uzN8LtE3EcGZRAW1fVy81XGVyCyb67QKssdLA+f00KrGXCcBnKClICVkgBnZIIc+TsOhhF8HILlTICykqKAGSAOaoY3bw1h3CuLhshWQK5Fmj1AUgtqn4Vg3EpJfMSW3L+UZyk4mkY2gGXwpDDPMQ5RUJ5iFZ3oALZABXUvBWF7KSCJEpuZSgVAcoWvMyQKMkgNsAIlwGDXMDpSWrW1ul4sZXBQC6lk6MmrHyobRGUmOoopJqlKLqJJ3MWHDuELWyl8qfeYO7SVKLJSCoByBzqYlgaUFdSRrsYmStSzzO2ZSW/cUU+/IqBQ9g5ejJen01jKkJYS8mfL3qIBrrQ1vWMYOFUK5S0ulC5i0HMDllmrFmKmqKszWN9x/aPhiZiZgScqUhGZqOHJHfU07487xMlaeZJJGjl2FXBfb3x0LgyZZTeMleHSi5CgQWFEs9Dd3p4dI1PCsYBKQpSwFdmlSibhJ9V60FLWpGEwEwpKh6qnpoxq7dI0eB46KJmUP4hbx2+HdGXUtcGsEmi+ORfMOyUDVyoOe91PHRXTeHSZhzqlpUTqXr5R0RmXiapWHW4ZQG4Ad/MU8IFxi52cpSEnYkq2swH5w2VxZWZRBSoEAAVUxDv6r3ffSCcGozVqOUuoudASABR7UAvGd3oqq2S8a4POSlGSYkKKQ4yk87cxfNaoYNDvRfhIQoggFTZjmGYuaEu7ZjWuxbSNHi1AZVlSQBy13LfynrsYfg56FLVkKTlDcra7tGsYoxcmLJwV+Yqce0cz0Zugbb5Rn0cOCFFIUFEa2HcH+vz1hIsLs8ByMOACkgFKiS25LP4w5JPkE2uCpx+FH2GYQWU2YHQFJYCml/N4yvovwgqUmarKpKgtJBcsWap0J5vDvjbYXhqJcqZJVMBSsksshwFAApva/n4wxXCksUpWAkqJUGulRdSRWgJ8GLNFJ0qRNEfD5RWpK6dkP8MNVRYjOT3CgbV4ruEcJSrDTTVK3emmUZgHvUM9aPGjRIKUJSCCUhnbViHbxeBcHwoolTkqmB5rklIYpcdTU+UJDo8/XMJLmrw/CpUuYmWksVFq6PGlHokn/3H+VP++GJ9HBLUFjEJJQQQMoDkVHt9I0yRGLBvSrh6JGUJUcxSKANRIIUo9ScvvibG8NSjBy5iZjqJBJrzZgOXowc12MXPpHwkYjs1ZsjA3S7gsdxb84TiWBlmQiSZuVI1dNSkNV73icisTHcKlqnTUy85GYs5ctyvv0gr0kSlM7lBSW50MwSoJblI9YGhdtYtMBwiVJmoWifmIUmhym7BVlbE+UWHGeHSpk7OqcE8jNy6pKfxdfdDyQsGQekeETJwSRL5S6eYXJYk10392sVnohhe2m5lEkJS5q7vYVpufCLrFYJEzCIlrm0Sost01ylQTdTW6w30b4bLkTCETgsFJf1aMQ1Qq9TCtUPFmUx6ss6YhLpSg5AMxPqgAl2FyCbRY4LAZ8LNmqUXSRlNT6oqO4v7hBC/RyUVKUcUHLkuEuS+vPepMH4bhWbCTpKJoIUoZVEapyK0JcPSn6Q8kGLKLC8DVMw02clQzhChLCiQM2uaoFRQPYkHSPMkYyaAeY0DgdPr849p4Rw5f2bESCsDmYKAVQkJJ0dmbzjG47+zWfnHZzpZDUzCYnQgu0s7amt4qMl5E0ZqRighSgpGdBZxUFJKlc6CLEBxsXrHok/hS0YWWuapJmEjMbUILP1ZnvW1Izv/AuISlSlTJIDBz977NT/ANPvjW+k/C502RhpYSFFAClLCwnKsJyhkqICkmrgnTuiJU9FRbi7RVcM4iuSojMcpLKS9KajY/LxgfjEycv7QTNWqX9nlS0VIeZMmIRMJSlquVBzudIJwvDMSpLzMOBMdyM8spVZ/VXY1I2cRPO4biFAJEvKCxIC0jNlUCPaLKDaULMdxCtaZpNqW0WowKMPkCmT2ploA6oQ2UN+wh/AwLIxHqNRS8pY+znMxRJ2IzGnSDvSNU4ql9kRlTzKNHpt4E+cDoweVKJksZpiiAwA5SxylbVYEvWK0ZAmBkmYcQFHNLdUtJNGqSolBofWDHoNowPGcF2MxaM6XSWIqDZ7EWIY9e+PZ8Hg0olpl1IAIL+0TcnvcmM5jOEpmoxR7IGbLSpEtSkJUVcpVLHMFOASGerERcWvImjzDBcOXOlr7OWPuUuTX1XJITSpcknoOkVz1j0j+z9apGDnzpzDIqY9GbKMyqWrQAMLACPNDMck0qXIAYeG0J7Li6RMicoBgpQGwURHRE8dE4F5o9LSgE0IUkVKk81Bf1YsZiBJSSg86qB7hPX6+EM4VNQg5BnUrKQxTlKnue8Uo0JPkOXUQk7KOXycafnGWFK0JzvTGKxRUXVVWpNT+kN+0FNgS+0SjAn8SbP6yfzMOGDVu/8AEg2/jicZDUkKMYoWJ8/kY4Yg/Rh32NTsadSUtTuUfoxEpDEi4Go17oTixqSHGYVEAXJ6m8WH2EKpWlH33O93gThyKlfgnvNz4D4xapB0jXpw9mc5+itPDK/Xzjv7r7/rxixIV9NEwVSqTUizfOK7MRLrzKc8NPX68YYrhh/a84vFEE2NTtEyMv8Am2NqQuzEf/RMz6uGrNwrxP6RGeGq2P14RccQ4ohCmYkgvo1gWf8ASKufxZarAJHSp9/yiJQgi49XqMjHDlCvz/2wi8Eq7HwB/JMDTcQtVyT3n8oj6WpvGbjHwi+5P2GfZyxodLoJN9OV/KIjhjsr+Vf+2IpNVFLmoc0NWLNsSIISgD9d4HGI11J+yNOGJs+3qq/2w8YMjf8AlV8olTNIqkkd1ILw/EyGzAEO+xL+6BRgD6nU8AiMLMCcoUoJNwHY94hE4FW/uMXuBxkpRAcg1oRu2toIRLSG5hq/15xquimZv+RNGZPD1b/H5QTln/8AdX/Mvw0i9SlOpFQR9e+EmLT5jr9beUUuikS/5E2UgE8XWva6vC4iDEY+bLmoQtaxnBynNqNOhu0X2Im/hA8X0ih41ge1SasoVSdQoWIfrFYJEdxtgSeJzUrUpRLh0gFi4LOejgJYabxFgeLKlTAo+q6syq5uZmB0Zxe8LNVnQlamzDlWBvq3xHQxErDg0AcEU6jzjN3Zv8GrZocV6QLYgEJcMFMae9nERYvjpUHln2WUaGupGkUWDlkgyliwdBu6beYt3GGITLQeVKgdbfD3ReqMd2HYfHLSySy0KUO0z83IaKejqLRjPSnCySTMw0vIlKilaRQDmZKwDYF6iw5d40xUNLbPFTix96nIWWbjKVOg0VmGoD3tVjeJhLwy2q2jIPHRvJvoBJJJEyYl65QAQO4taEjTfsm0WOBUpc1IS7gspaTRJIJSKi7Co6iL7C8KK533qitIQ9VGpdqs1AHp16RR8ExfPkCCMywQwAHrOonzUY1+GUO0T3EH684yS1obKQJExbSsMUoBbOsqDsasNB590QGXNRVchJAP/TmZ6aF8jjxEarisgqlqCblujsR+TxSyMHNCkkg0UHqLPXWE3ToErRU4PHPMWZMtYAYHtEg2uxsWJL0+ES4gskq2t4mw0bui79JJH3A5iMqgQQdQdaF7e6M3i+cNV6HwrTbbWHwCJ5WJms6UgAWZ9b3JgzCYlRPO6dHp3/lDBNBsfMGG4lYSmrQ83QYolx+M7OyioU1G37ppFjwqUJqApSlJL2cUbwF4osVKaSZyhypHIm2ZSiwJ2SLtc9Il4bxg5AVAB3apLtejU8zFQlt5Ezjr4ljxeYZXMlymxYjlPiDesU8zjpAdjTcj5RoMKsqBJZmpV/yHTTxjMeleGBlrCaEhgbVIiZTbl8WVGNL5Ijws1SkIUp3UkKP8VW8HiZtoVIYN0hDGT2y0Io/W0IBR27ocRXSGgwgJZThXgfg/5ROhT2gaTVQ6v/pMTQMaHuIYtIIIdqfTQpSdaw4eX1rAMjw2FZFZjqA1BDkDRnjhxaYFOo6EFIZnBop2d2uLVhSTA3E1BEmYv2qBP7ynr5AmLhJpkyVhKONKdz6qyAnYaO43PdpvGmkYJxmzmotRgbuP6x5Vw3HrQsJ9cKLZSdTqDVjerFwSCCDHpGA4kBlQpkqNkkpcsNOZzTpHRGSrZjKDK3F49YC0hgpLtc1G0VEvi8xjmIUSXchm6CtdC/fBvEMdnnEBIoWI3AoFDfT3d8UuKRlUR5RhOUk9M6OlGL00PmY1RzZwA9aBTcoo5qxNb76xJwGYozJalAlKsyUsQwOej7FgHr7RgN4g4BOMucrDmqZjqR0U1R4j4Q0wnGlrg1HEMQhK0hKSSHcgEsRp6wzOKuIGmTZRJLLN2dOuj81fBovZh7PD5pKHJqokOEhLuWJqaMw3jMY/FSHXLn43JMAFU5eV6sEqTl9VjbWKSbMQhRluORfXl+HNC4AoMxQdSQA5GUku/LYmjPppA/AJ09SwJM5M6WSTmUCnKAauGyuHBoz1jWIwErtJi+zS5CQSwvUk72KfKGkDZSHFzwSEGblelFfKOiwxvpGJCzKf1QNWukH846L7Enuwsq+HXTFvxdRCHBY7iFjox8Fr7FRg8dN/7i/5lfOLGTiF0OZVtzuYSOi4G3USF4rNURVRNdSesAJhI6Il9zHwOF/D8ogxnqp7xCx0JkouvSgf8rM/h/1pjMYOWlUqU4BbtGcOzgx0dCjyxy4Nhwcfdj91Pwig9KfZ/eR/55UJHQl9hvgjeg+tY6XrCx0SUSTbRAo18o6OgYiTDesnv+cFb9whI6BjQ5VvH5wxX17oWOhDGr+vdFZ6Tn/l0/vD4Kjo6KXIMy3Cj9/L/eEbNf8A6zDfvzPgI6OimQyn4soicgg+2PiIK4qOc95+MLHQP6lx+5XrtDpksOCwd7tW8dHRKNOpybD0bUTLUCSRShqKkvGT9KsOjNOOVLsKsHsI6OjSPBzy5Lz+zxIGDf8AaV/rVGkl2mfvD/xojo6LRDM9xnBy1TllUtBJapSCfVG4hY6Oi7OuP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22" name="Picture 18" descr="http://upload.wikimedia.org/wikipedia/commons/5/59/Pohled_na_%C5%99%C3%A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3717032"/>
            <a:ext cx="3672408" cy="2880320"/>
          </a:xfrm>
          <a:prstGeom prst="rect">
            <a:avLst/>
          </a:prstGeom>
          <a:noFill/>
        </p:spPr>
      </p:pic>
      <p:pic>
        <p:nvPicPr>
          <p:cNvPr id="21524" name="Picture 20" descr="http://www.worldphotopage.com/img/rome/800x600/content/bin/images/large/rome_14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816424" cy="2304256"/>
          </a:xfrm>
          <a:prstGeom prst="rect">
            <a:avLst/>
          </a:prstGeom>
          <a:noFill/>
        </p:spPr>
      </p:pic>
      <p:pic>
        <p:nvPicPr>
          <p:cNvPr id="21526" name="Picture 22" descr="http://www.anawalls.com/images/city/italy-rome-basilica-bridge-angel-st-peters-square-night-lights-reflection-vatic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Ďakujem za pozornosť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2532" name="AutoShape 4" descr="Výsledok vyhľadávania obrázkov pre dopyt obrázky smajlí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4" name="AutoShape 6" descr="Výsledok vyhľadávania obrázkov pre dopyt obrázky smajlí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6" name="AutoShape 8" descr="Výsledok vyhľadávania obrázkov pre dopyt obrázky smajlí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8" name="Picture 10" descr="http://obrazky.4ever.sk/data/download/kreslene/digital-art/smajliky-13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/>
              <a:t>Staroveký Rím</a:t>
            </a:r>
            <a:r>
              <a:rPr lang="sk-SK" sz="2800" dirty="0" smtClean="0"/>
              <a:t> </a:t>
            </a:r>
            <a:r>
              <a:rPr lang="sk-SK" sz="2800" dirty="0"/>
              <a:t>-</a:t>
            </a:r>
            <a:r>
              <a:rPr lang="sk-SK" sz="2800" dirty="0" smtClean="0"/>
              <a:t> tradičné slovenské označenie štátneho útvaru, ktorý vznikol v 8. stor. pred Kr. na Apeninskom polostrove v dnešnom Ríme ako mestský štát.</a:t>
            </a:r>
          </a:p>
          <a:p>
            <a:pPr>
              <a:buNone/>
            </a:pPr>
            <a:r>
              <a:rPr lang="sk-SK" sz="2800" dirty="0" smtClean="0"/>
              <a:t>Postupne ovládol celé Stredomorie a v roku 395 po Kr. sa rozdelil na </a:t>
            </a:r>
            <a:r>
              <a:rPr lang="sk-SK" sz="2800" dirty="0" err="1" smtClean="0"/>
              <a:t>Západorímsku</a:t>
            </a:r>
            <a:r>
              <a:rPr lang="sk-SK" sz="2800" dirty="0" smtClean="0"/>
              <a:t> ríšu (zanikla v roku 476 po Kr.) a Byzantskú ríšu (zanikla v roku 1453 po Kr.)</a:t>
            </a:r>
            <a:endParaRPr lang="sk-SK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Dejiny starovekého Ríma sa tradične delia na štyri fázy:</a:t>
            </a:r>
          </a:p>
          <a:p>
            <a:r>
              <a:rPr lang="sk-SK" i="1" dirty="0" smtClean="0"/>
              <a:t>osídľovanie</a:t>
            </a:r>
            <a:endParaRPr lang="sk-SK" dirty="0" smtClean="0"/>
          </a:p>
          <a:p>
            <a:r>
              <a:rPr lang="sk-SK" i="1" dirty="0" smtClean="0"/>
              <a:t>kráľovstvo</a:t>
            </a:r>
            <a:endParaRPr lang="sk-SK" dirty="0" smtClean="0"/>
          </a:p>
          <a:p>
            <a:r>
              <a:rPr lang="sk-SK" i="1" dirty="0" smtClean="0"/>
              <a:t>republika</a:t>
            </a:r>
            <a:endParaRPr lang="sk-SK" dirty="0" smtClean="0"/>
          </a:p>
          <a:p>
            <a:r>
              <a:rPr lang="sk-SK" i="1" dirty="0" smtClean="0"/>
              <a:t>cisárstvo</a:t>
            </a:r>
            <a:endParaRPr lang="sk-SK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Osídľovanie Apeninského polostrova 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Rímska ríša vznikla na Apeninskom polostrove. Známi praobyvatelia tohto polostrova boli </a:t>
            </a:r>
            <a:r>
              <a:rPr lang="sk-SK" sz="2800" dirty="0" err="1" smtClean="0">
                <a:solidFill>
                  <a:srgbClr val="FF0000"/>
                </a:solidFill>
              </a:rPr>
              <a:t>Ligúri</a:t>
            </a:r>
            <a:r>
              <a:rPr lang="sk-SK" sz="2800" dirty="0" smtClean="0">
                <a:solidFill>
                  <a:srgbClr val="FF0000"/>
                </a:solidFill>
              </a:rPr>
              <a:t>, </a:t>
            </a:r>
            <a:r>
              <a:rPr lang="sk-SK" sz="2800" dirty="0" err="1" smtClean="0">
                <a:solidFill>
                  <a:srgbClr val="FF0000"/>
                </a:solidFill>
              </a:rPr>
              <a:t>Elymovia</a:t>
            </a:r>
            <a:r>
              <a:rPr lang="sk-SK" sz="2800" dirty="0" smtClean="0">
                <a:solidFill>
                  <a:srgbClr val="FF0000"/>
                </a:solidFill>
              </a:rPr>
              <a:t>, </a:t>
            </a:r>
            <a:r>
              <a:rPr lang="sk-SK" sz="2800" dirty="0" err="1" smtClean="0">
                <a:solidFill>
                  <a:srgbClr val="FF0000"/>
                </a:solidFill>
              </a:rPr>
              <a:t>Sikulovia,Korzovia</a:t>
            </a:r>
            <a:r>
              <a:rPr lang="sk-SK" sz="2800" dirty="0" smtClean="0">
                <a:solidFill>
                  <a:srgbClr val="FF0000"/>
                </a:solidFill>
              </a:rPr>
              <a:t> a </a:t>
            </a:r>
            <a:r>
              <a:rPr lang="sk-SK" sz="2800" dirty="0" err="1" smtClean="0">
                <a:solidFill>
                  <a:srgbClr val="FF0000"/>
                </a:solidFill>
              </a:rPr>
              <a:t>Sardovia</a:t>
            </a:r>
            <a:r>
              <a:rPr lang="sk-SK" sz="2800" dirty="0" smtClean="0"/>
              <a:t>. Oblasť bola krajinou menších osád a mestský charakter života a mestá ako také sa tu objavili neskôr ako v ostatných oblastiach Stredomoria</a:t>
            </a:r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 </a:t>
            </a:r>
          </a:p>
        </p:txBody>
      </p:sp>
      <p:pic>
        <p:nvPicPr>
          <p:cNvPr id="2050" name="Picture 2" descr="http://www.mojanitra.sk/images/clanky/vata/c_375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2"/>
            <a:ext cx="3490721" cy="26409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Vznik a rozvoj miest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jednotlivé mestské štáty sa od seba vo viacerých aspektoch odlišovali, no mali podobnú štruktúru:  centrum tvorilo sídlisko, kde žila elita, plochy pre potreby obce a pohrebiská; v okolí boli menšie osady, farmy, svätyne, poľnohospodárska pôda a pasienky. </a:t>
            </a:r>
            <a:endParaRPr lang="sk-SK" sz="2800" dirty="0"/>
          </a:p>
        </p:txBody>
      </p:sp>
      <p:pic>
        <p:nvPicPr>
          <p:cNvPr id="1026" name="Picture 2" descr="http://files.architecture21st.webnode.sk/200000018-6a1c46a619/ancient-rome-2model-2.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206319" cy="1972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Kráľovstvo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roku 753 pred Kr. podľa povesti kráľ </a:t>
            </a:r>
            <a:r>
              <a:rPr lang="sk-SK" dirty="0" err="1" smtClean="0"/>
              <a:t>Romulus</a:t>
            </a:r>
            <a:r>
              <a:rPr lang="sk-SK" dirty="0" smtClean="0"/>
              <a:t> s bratom </a:t>
            </a:r>
            <a:r>
              <a:rPr lang="sk-SK" dirty="0" err="1" smtClean="0"/>
              <a:t>Remom</a:t>
            </a:r>
            <a:r>
              <a:rPr lang="sk-SK" dirty="0" smtClean="0"/>
              <a:t> založili mesto Rím na siedmich pahorkoch na ľavom brehu rieky Tiber, ktorá oddeľovala územie Etruskov a </a:t>
            </a:r>
            <a:r>
              <a:rPr lang="sk-SK" dirty="0" err="1" smtClean="0"/>
              <a:t>italického</a:t>
            </a:r>
            <a:r>
              <a:rPr lang="sk-SK" dirty="0" smtClean="0"/>
              <a:t> kmeňa </a:t>
            </a:r>
            <a:r>
              <a:rPr lang="sk-SK" dirty="0" err="1" smtClean="0"/>
              <a:t>Latinov</a:t>
            </a:r>
            <a:endParaRPr lang="sk-SK" dirty="0"/>
          </a:p>
        </p:txBody>
      </p:sp>
      <p:pic>
        <p:nvPicPr>
          <p:cNvPr id="18434" name="Picture 2" descr="http://cdn3.historyextra.com/sites/default/files/imagecache/623px_wide/Elections%20rom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989859" cy="2644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/>
              <a:t>Inštitúcie kráľovstva boli:</a:t>
            </a:r>
          </a:p>
          <a:p>
            <a:r>
              <a:rPr lang="sk-SK" sz="2400" dirty="0" smtClean="0"/>
              <a:t>Kráľ – stál na čele štátu</a:t>
            </a:r>
          </a:p>
          <a:p>
            <a:r>
              <a:rPr lang="sk-SK" sz="2400" dirty="0" smtClean="0"/>
              <a:t>senát (</a:t>
            </a:r>
            <a:r>
              <a:rPr lang="sk-SK" sz="2400" dirty="0" err="1" smtClean="0"/>
              <a:t>senatum</a:t>
            </a:r>
            <a:r>
              <a:rPr lang="sk-SK" sz="2400" dirty="0" smtClean="0"/>
              <a:t>) </a:t>
            </a:r>
          </a:p>
          <a:p>
            <a:r>
              <a:rPr lang="sk-SK" sz="2400" dirty="0" err="1" smtClean="0"/>
              <a:t>kúrijný</a:t>
            </a:r>
            <a:r>
              <a:rPr lang="sk-SK" sz="2400" dirty="0" smtClean="0"/>
              <a:t> snem</a:t>
            </a:r>
          </a:p>
          <a:p>
            <a:pPr>
              <a:buNone/>
            </a:pPr>
            <a:r>
              <a:rPr lang="sk-SK" sz="2400" b="1" dirty="0" smtClean="0"/>
              <a:t>Obyvateľstvo tvorili:</a:t>
            </a:r>
          </a:p>
          <a:p>
            <a:r>
              <a:rPr lang="sk-SK" sz="2400" dirty="0" smtClean="0"/>
              <a:t>patricijovia</a:t>
            </a:r>
          </a:p>
          <a:p>
            <a:r>
              <a:rPr lang="sk-SK" sz="2400" dirty="0" smtClean="0"/>
              <a:t>plebejci</a:t>
            </a:r>
          </a:p>
          <a:p>
            <a:r>
              <a:rPr lang="sk-SK" sz="2400" dirty="0" smtClean="0"/>
              <a:t>bezzemkovia </a:t>
            </a:r>
          </a:p>
          <a:p>
            <a:r>
              <a:rPr lang="sk-SK" sz="2400" dirty="0" smtClean="0"/>
              <a:t>otroci</a:t>
            </a:r>
            <a:endParaRPr lang="sk-SK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Republika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vyhnaní Etruskov vznikla Rímska republika so svojimi špecifickými inštitúciami. </a:t>
            </a:r>
            <a:r>
              <a:rPr lang="pl-PL" dirty="0" smtClean="0"/>
              <a:t> Spočiatku, do roku 287 pred Kr., sa odohrávali boje medzi patricijami a plebejcami</a:t>
            </a:r>
            <a:endParaRPr lang="sk-SK" dirty="0"/>
          </a:p>
        </p:txBody>
      </p:sp>
      <p:pic>
        <p:nvPicPr>
          <p:cNvPr id="19458" name="Picture 2" descr="http://files.starovekyrim.webnode.cz/200000001-34d6135d02/romul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612654" cy="26902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Po dobytí </a:t>
            </a:r>
            <a:r>
              <a:rPr lang="sk-SK" dirty="0" err="1" smtClean="0"/>
              <a:t>Itálie</a:t>
            </a:r>
            <a:r>
              <a:rPr lang="sk-SK" dirty="0" smtClean="0"/>
              <a:t> nasledovalo v rokoch 264 – 133 pred Kr. dobytie Stredomoria. </a:t>
            </a:r>
          </a:p>
          <a:p>
            <a:pPr>
              <a:buNone/>
            </a:pPr>
            <a:r>
              <a:rPr lang="sk-SK" b="1" dirty="0" smtClean="0"/>
              <a:t>Jeho najdôležitejším medzníkmi boli:</a:t>
            </a:r>
          </a:p>
          <a:p>
            <a:r>
              <a:rPr lang="sk-SK" dirty="0" smtClean="0"/>
              <a:t>tri </a:t>
            </a:r>
            <a:r>
              <a:rPr lang="sk-SK" dirty="0" err="1" smtClean="0"/>
              <a:t>Púnske</a:t>
            </a:r>
            <a:r>
              <a:rPr lang="sk-SK" dirty="0" smtClean="0"/>
              <a:t> vojny </a:t>
            </a:r>
          </a:p>
          <a:p>
            <a:r>
              <a:rPr lang="sk-SK" dirty="0" smtClean="0"/>
              <a:t>štyri Macedónske vojny </a:t>
            </a:r>
          </a:p>
          <a:p>
            <a:r>
              <a:rPr lang="sk-SK" dirty="0" smtClean="0"/>
              <a:t>dobytie Ilýrskeho kráľovstva </a:t>
            </a:r>
          </a:p>
          <a:p>
            <a:r>
              <a:rPr lang="sk-SK" dirty="0" smtClean="0"/>
              <a:t>dobytie Pádskej nížiny </a:t>
            </a:r>
          </a:p>
          <a:p>
            <a:r>
              <a:rPr lang="sk-SK" dirty="0" smtClean="0"/>
              <a:t>podmanenie Grécka roku 146 pred Kr.</a:t>
            </a:r>
          </a:p>
          <a:p>
            <a:r>
              <a:rPr lang="sk-SK" dirty="0" smtClean="0"/>
              <a:t>podmanenie Dalmatíncov </a:t>
            </a:r>
          </a:p>
          <a:p>
            <a:pPr>
              <a:buNone/>
            </a:pPr>
            <a:r>
              <a:rPr lang="sk-SK" dirty="0" smtClean="0"/>
              <a:t>Občianske vojny a republika sa skončili porážkou spojených vojsk </a:t>
            </a:r>
            <a:r>
              <a:rPr lang="sk-SK" dirty="0" err="1" smtClean="0"/>
              <a:t>Antonia</a:t>
            </a:r>
            <a:r>
              <a:rPr lang="sk-SK" dirty="0" smtClean="0"/>
              <a:t> a egyptskej kráľovnej </a:t>
            </a:r>
            <a:r>
              <a:rPr lang="sk-SK" dirty="0" err="1" smtClean="0"/>
              <a:t>Kleopatry</a:t>
            </a:r>
            <a:r>
              <a:rPr lang="sk-SK" dirty="0" smtClean="0"/>
              <a:t> v roku 31 pred Kr., v námornej bitke pri myse </a:t>
            </a:r>
            <a:r>
              <a:rPr lang="sk-SK" dirty="0" err="1" smtClean="0"/>
              <a:t>Aktios</a:t>
            </a:r>
            <a:r>
              <a:rPr lang="sk-SK" dirty="0" smtClean="0"/>
              <a:t>, ktorou bol Egypt pripojený k Rímskej ríši. </a:t>
            </a:r>
            <a:r>
              <a:rPr lang="sk-SK" dirty="0" err="1" smtClean="0"/>
              <a:t>Octavianus</a:t>
            </a:r>
            <a:r>
              <a:rPr lang="sk-SK" dirty="0" smtClean="0"/>
              <a:t> sa stal rímskym cisárom.</a:t>
            </a:r>
            <a:endParaRPr lang="sk-SK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144</Words>
  <Application>Microsoft Office PowerPoint</Application>
  <PresentationFormat>Prezentácia na obrazovke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Slnovrat</vt:lpstr>
      <vt:lpstr>Staroveký Rím</vt:lpstr>
      <vt:lpstr>Prezentácia programu PowerPoint</vt:lpstr>
      <vt:lpstr>Prezentácia programu PowerPoint</vt:lpstr>
      <vt:lpstr>Osídľovanie Apeninského polostrova  </vt:lpstr>
      <vt:lpstr>Vznik a rozvoj miest</vt:lpstr>
      <vt:lpstr>Kráľovstvo</vt:lpstr>
      <vt:lpstr>Prezentácia programu PowerPoint</vt:lpstr>
      <vt:lpstr>Republika</vt:lpstr>
      <vt:lpstr>Prezentácia programu PowerPoint</vt:lpstr>
      <vt:lpstr>Cisárstvo</vt:lpstr>
      <vt:lpstr>Prezentácia programu PowerPoint</vt:lpstr>
      <vt:lpstr>Obrázky na koniec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Rímske cisárstvo</dc:title>
  <dc:creator>PC</dc:creator>
  <cp:lastModifiedBy>žiak</cp:lastModifiedBy>
  <cp:revision>16</cp:revision>
  <dcterms:created xsi:type="dcterms:W3CDTF">2016-06-05T08:29:27Z</dcterms:created>
  <dcterms:modified xsi:type="dcterms:W3CDTF">2020-04-07T07:59:36Z</dcterms:modified>
</cp:coreProperties>
</file>