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8" r:id="rId2"/>
    <p:sldId id="258" r:id="rId3"/>
    <p:sldId id="269" r:id="rId4"/>
    <p:sldId id="270" r:id="rId5"/>
    <p:sldId id="275" r:id="rId6"/>
    <p:sldId id="272" r:id="rId7"/>
    <p:sldId id="273" r:id="rId8"/>
    <p:sldId id="276" r:id="rId9"/>
    <p:sldId id="277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C9023C-645B-4838-B202-08CBC7E390D7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10D494D-5F14-44D7-9667-17C2E2E4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C78C4A-7E03-43B7-A7DA-D6F87CBC5AC0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B668D22-7AC5-44B4-8F6E-24474FA0D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 l="2124" r="323" b="423"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762000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>
            <a:off x="5300663" y="933450"/>
            <a:ext cx="41148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rtlCol="0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1588"/>
            <a:ext cx="12190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5"/>
          <p:cNvSpPr>
            <a:spLocks/>
          </p:cNvSpPr>
          <p:nvPr/>
        </p:nvSpPr>
        <p:spPr bwMode="gray">
          <a:xfrm>
            <a:off x="762000" y="933450"/>
            <a:ext cx="5334000" cy="411003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>
            <a:off x="6324600" y="966788"/>
            <a:ext cx="2990850" cy="1935162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324600" y="3060700"/>
            <a:ext cx="2990850" cy="193516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5"/>
          <p:cNvSpPr>
            <a:spLocks/>
          </p:cNvSpPr>
          <p:nvPr/>
        </p:nvSpPr>
        <p:spPr bwMode="gray">
          <a:xfrm>
            <a:off x="4183063" y="265113"/>
            <a:ext cx="5232400" cy="301942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5975" y="384175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5975" y="2478088"/>
            <a:ext cx="3146425" cy="189547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gray">
          <a:xfrm>
            <a:off x="815975" y="4572000"/>
            <a:ext cx="3146425" cy="18938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Freeform 5"/>
          <p:cNvSpPr>
            <a:spLocks/>
          </p:cNvSpPr>
          <p:nvPr/>
        </p:nvSpPr>
        <p:spPr bwMode="gray">
          <a:xfrm>
            <a:off x="4183063" y="3448050"/>
            <a:ext cx="5232400" cy="302101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rtlCol="0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C409-282D-48DB-9D57-07CA1CCF544D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1B2C-17A2-4E13-A277-98BDB936CB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97BE-FFCC-48E0-AAD9-3CFB774DD551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E878-1335-48FA-A2F1-A9D9D3844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CF58-DDCA-4F66-AD93-9D8FA7B789A6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1325-09B2-4DCA-A989-8A6D26CCD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 l="433" t="423"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4345E-3934-4F6C-8C85-BAF169A00942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82DC-7757-4BD5-BCA3-FE2CEB82BA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A84A-4BD8-464C-BD1E-5AC0E05CBFF0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BF0D-D77F-4794-9A63-5661C65AA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65027-88BF-4A36-9F65-86372E039989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FA72D-6A40-4F77-A4F7-91F7C5DE6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7808-99AD-495D-B2BD-88190EFD1169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3B04-052D-4B73-A57F-9D2C41363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BF22-C9E6-4FA7-B3AB-B2F695FCFCD7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574D-D3A2-4F56-AEAF-D4D2E8AE67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gray">
          <a:xfrm>
            <a:off x="804863" y="1695450"/>
            <a:ext cx="559593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B21F-07E8-444B-8EF7-28495EFF3C46}" type="datetimeFigureOut">
              <a:rPr lang="en-US"/>
              <a:pPr>
                <a:defRPr/>
              </a:pPr>
              <a:t>3/30/2020</a:t>
            </a:fld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1BCD2-1516-44C2-86C2-81C7E0DAC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6"/>
          <a:srcRect l="525" t="511" r="525" b="2998"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829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1828800"/>
            <a:ext cx="9144000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AF37B8-5F62-4214-AF38-E3C76293CB82}" type="datetimeFigureOut">
              <a:rPr lang="en-US"/>
              <a:pPr>
                <a:defRPr/>
              </a:pPr>
              <a:t>3/30/2020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37967F-13D3-4A81-BDDF-B79DFA8BB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65" r:id="rId9"/>
    <p:sldLayoutId id="2147483666" r:id="rId10"/>
    <p:sldLayoutId id="2147483667" r:id="rId11"/>
    <p:sldLayoutId id="2147483668" r:id="rId12"/>
    <p:sldLayoutId id="2147483656" r:id="rId13"/>
    <p:sldLayoutId id="2147483655" r:id="rId14"/>
  </p:sldLayoutIdLst>
  <p:transition spd="med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k-SK" b="1" dirty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MATERÁČIK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3124200" y="2057400"/>
            <a:ext cx="65532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b="1" dirty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INTERNETOVÝ  </a:t>
            </a:r>
            <a:r>
              <a:rPr lang="sk-SK" b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ČASOPIS NETRADIČNE </a:t>
            </a:r>
          </a:p>
          <a:p>
            <a:pPr marL="342900" indent="-342900" fontAlgn="auto">
              <a:spcAft>
                <a:spcPts val="0"/>
              </a:spcAft>
              <a:buFontTx/>
              <a:buChar char="-"/>
              <a:defRPr/>
            </a:pPr>
            <a:r>
              <a:rPr lang="sk-SK" b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ZAUJÍMAVÉ INFORMÁCIE </a:t>
            </a:r>
            <a:r>
              <a:rPr lang="sk-SK" b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PRE RODIČOV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-    FAKTY A ŠTATISTIKY   </a:t>
            </a:r>
          </a:p>
          <a:p>
            <a:pPr fontAlgn="auto">
              <a:spcAft>
                <a:spcPts val="0"/>
              </a:spcAft>
              <a:defRPr/>
            </a:pPr>
            <a:endParaRPr lang="sk-SK" b="1" dirty="0"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 smtClean="0"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sk-SK" b="1" dirty="0" smtClean="0"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</a:rPr>
              <a:t>                             OKTÓBER 2019</a:t>
            </a:r>
            <a:endParaRPr lang="sk-SK" b="1" dirty="0" smtClean="0">
              <a:effectLst>
                <a:outerShdw blurRad="76200" dist="50800" dir="5400000" algn="tl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85800" y="609600"/>
            <a:ext cx="2759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+mj-lt"/>
              </a:rPr>
              <a:t>Aktivity - Zima</a:t>
            </a:r>
            <a:endParaRPr lang="sk-SK" sz="3200" dirty="0">
              <a:latin typeface="+mj-lt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76600" y="1295400"/>
            <a:ext cx="5631670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Vianočné besiedky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Návšteva </a:t>
            </a:r>
            <a:r>
              <a:rPr lang="sk-SK" sz="2400" dirty="0" err="1" smtClean="0">
                <a:latin typeface="+mj-lt"/>
              </a:rPr>
              <a:t>Noemi</a:t>
            </a:r>
            <a:r>
              <a:rPr lang="sk-SK" sz="2400" dirty="0" smtClean="0">
                <a:latin typeface="+mj-lt"/>
              </a:rPr>
              <a:t>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+mj-lt"/>
              </a:rPr>
              <a:t>Príprava vianočných darčekov pre dôchodcov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Vianočný </a:t>
            </a:r>
            <a:r>
              <a:rPr lang="sk-SK" sz="2400" dirty="0" err="1" smtClean="0">
                <a:latin typeface="+mj-lt"/>
              </a:rPr>
              <a:t>ekostromček</a:t>
            </a:r>
            <a:endParaRPr lang="sk-SK" sz="24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Stavanie snehuliakov 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+mj-lt"/>
              </a:rPr>
              <a:t>Súťaž medzi triedami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Vyrábanie </a:t>
            </a:r>
            <a:r>
              <a:rPr lang="sk-SK" sz="2400" dirty="0" err="1" smtClean="0">
                <a:latin typeface="+mj-lt"/>
              </a:rPr>
              <a:t>kŕmitok</a:t>
            </a:r>
            <a:r>
              <a:rPr lang="sk-SK" sz="2400" dirty="0" smtClean="0">
                <a:latin typeface="+mj-lt"/>
              </a:rPr>
              <a:t> pre vtáčiky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Fašiangový karneval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Exkurzia do hvezdárne a planetária </a:t>
            </a:r>
          </a:p>
          <a:p>
            <a:endParaRPr lang="sk-SK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8102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752600" y="1059337"/>
            <a:ext cx="8234947" cy="604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+mj-lt"/>
              </a:rPr>
              <a:t>Návšteva knižnice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>
                <a:latin typeface="+mj-lt"/>
              </a:rPr>
              <a:t>Spoločné upratovanie a vyhrabávanie školského dvora po </a:t>
            </a:r>
            <a:r>
              <a:rPr lang="sk-SK" sz="2400" dirty="0" smtClean="0">
                <a:latin typeface="+mj-lt"/>
              </a:rPr>
              <a:t>zime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Deň zeme v našej MŠ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dirty="0" smtClean="0">
                <a:latin typeface="+mj-lt"/>
              </a:rPr>
              <a:t>Sadenie v záhradke a čistota dvora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Stavanie</a:t>
            </a:r>
            <a:r>
              <a:rPr lang="sk-SK" dirty="0" smtClean="0">
                <a:latin typeface="+mj-lt"/>
              </a:rPr>
              <a:t> </a:t>
            </a:r>
            <a:r>
              <a:rPr lang="sk-SK" sz="2400" dirty="0">
                <a:latin typeface="+mj-lt"/>
              </a:rPr>
              <a:t>M</a:t>
            </a:r>
            <a:r>
              <a:rPr lang="sk-SK" sz="2400" dirty="0" smtClean="0">
                <a:latin typeface="+mj-lt"/>
              </a:rPr>
              <a:t>ája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Oslavy Dňa </a:t>
            </a:r>
            <a:r>
              <a:rPr lang="sk-SK" sz="2400" dirty="0">
                <a:latin typeface="+mj-lt"/>
              </a:rPr>
              <a:t>M</a:t>
            </a:r>
            <a:r>
              <a:rPr lang="sk-SK" sz="2400" dirty="0" smtClean="0">
                <a:latin typeface="+mj-lt"/>
              </a:rPr>
              <a:t>atiek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dirty="0" smtClean="0">
                <a:latin typeface="+mj-lt"/>
              </a:rPr>
              <a:t>Zhotovovanie darčekov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Malý ochranári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dirty="0" smtClean="0">
                <a:latin typeface="+mj-lt"/>
              </a:rPr>
              <a:t>Turistická vychádzka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Návšteva </a:t>
            </a:r>
            <a:r>
              <a:rPr lang="sk-SK" sz="2400" dirty="0" err="1" smtClean="0">
                <a:latin typeface="+mj-lt"/>
              </a:rPr>
              <a:t>Noemi</a:t>
            </a:r>
            <a:r>
              <a:rPr lang="sk-SK" sz="2400" dirty="0" smtClean="0">
                <a:latin typeface="+mj-lt"/>
              </a:rPr>
              <a:t>, Návšteva dopravného ihriska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sk-SK" sz="2400" dirty="0">
              <a:latin typeface="+mj-lt"/>
            </a:endParaRP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143000" y="457200"/>
            <a:ext cx="2372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dirty="0" smtClean="0">
                <a:latin typeface="+mj-lt"/>
              </a:rPr>
              <a:t>Aktivity - Jar</a:t>
            </a:r>
            <a:endParaRPr lang="sk-SK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2712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447800" y="990600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dirty="0" smtClean="0">
                <a:latin typeface="+mj-lt"/>
              </a:rPr>
              <a:t>Aktivity - Leto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1981200" y="1752600"/>
            <a:ext cx="6753772" cy="47551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Športový deň v MŠ (MDD)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Výstava - Dajme veciam druhú šancu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Návšteva zberného dvora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Rozlúčka s predškolákmi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Cestujeme na výlet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000" dirty="0" smtClean="0">
                <a:latin typeface="+mj-lt"/>
              </a:rPr>
              <a:t>Koncoročný výlet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Noc s predškolákmi – rozlúčka predškolákov s MŠ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sk-SK" sz="2400" dirty="0" smtClean="0">
                <a:latin typeface="+mj-lt"/>
              </a:rPr>
              <a:t>Mami, </a:t>
            </a:r>
            <a:r>
              <a:rPr lang="sk-SK" sz="2400" dirty="0" err="1">
                <a:latin typeface="+mj-lt"/>
              </a:rPr>
              <a:t>o</a:t>
            </a:r>
            <a:r>
              <a:rPr lang="sk-SK" sz="2400" dirty="0" err="1" smtClean="0">
                <a:latin typeface="+mj-lt"/>
              </a:rPr>
              <a:t>ci</a:t>
            </a:r>
            <a:r>
              <a:rPr lang="sk-SK" sz="2400" dirty="0" smtClean="0">
                <a:latin typeface="+mj-lt"/>
              </a:rPr>
              <a:t> poď sa hrať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334973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Televízia</a:t>
            </a:r>
            <a:r>
              <a:rPr lang="en-US" dirty="0" smtClean="0"/>
              <a:t>, </a:t>
            </a:r>
            <a:r>
              <a:rPr lang="en-US" dirty="0" err="1" smtClean="0"/>
              <a:t>zlý</a:t>
            </a:r>
            <a:r>
              <a:rPr lang="en-US" dirty="0" smtClean="0"/>
              <a:t> </a:t>
            </a:r>
            <a:r>
              <a:rPr lang="en-US" dirty="0" err="1" smtClean="0"/>
              <a:t>kamarát</a:t>
            </a:r>
            <a:r>
              <a:rPr lang="en-US" dirty="0" smtClean="0"/>
              <a:t> </a:t>
            </a:r>
            <a:r>
              <a:rPr lang="en-US" dirty="0" err="1" smtClean="0"/>
              <a:t>našich</a:t>
            </a:r>
            <a:r>
              <a:rPr lang="en-US" dirty="0" smtClean="0"/>
              <a:t> </a:t>
            </a:r>
            <a:r>
              <a:rPr lang="en-US" dirty="0" err="1" smtClean="0"/>
              <a:t>detí</a:t>
            </a: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sz="2800" dirty="0"/>
              <a:t>Elena </a:t>
            </a:r>
            <a:r>
              <a:rPr lang="sk-SK" sz="2800" dirty="0" err="1" smtClean="0"/>
              <a:t>Malovcová</a:t>
            </a:r>
            <a:endParaRPr lang="sk-SK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 bwMode="auto">
          <a:xfrm>
            <a:off x="5753100" y="1676400"/>
            <a:ext cx="50339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200"/>
              <a:t>Alarmujúca štatistika</a:t>
            </a:r>
            <a:endParaRPr lang="en-US" altLang="en-US" sz="22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200"/>
              <a:t>Čo na to moderná veda?</a:t>
            </a:r>
            <a:endParaRPr lang="en-US" altLang="en-US" sz="22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200"/>
              <a:t>Čo deti na správny rozvoj potrebujú?</a:t>
            </a:r>
            <a:endParaRPr lang="en-US" altLang="en-US" sz="22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200"/>
              <a:t>V čom spočíva chyba televízie?</a:t>
            </a:r>
            <a:endParaRPr lang="en-US" altLang="en-US" sz="22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200"/>
              <a:t>Ciele materskej školy</a:t>
            </a:r>
            <a:endParaRPr lang="en-US" altLang="en-US" sz="2200"/>
          </a:p>
        </p:txBody>
      </p:sp>
      <p:pic>
        <p:nvPicPr>
          <p:cNvPr id="5" name="Picture 6" descr="child-and-tv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827213"/>
            <a:ext cx="2693988" cy="3203575"/>
          </a:xfrm>
        </p:spPr>
      </p:pic>
      <p:sp>
        <p:nvSpPr>
          <p:cNvPr id="2048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Obsah</a:t>
            </a:r>
            <a:endParaRPr lang="en-US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870700" cy="844550"/>
          </a:xfrm>
        </p:spPr>
        <p:txBody>
          <a:bodyPr/>
          <a:lstStyle/>
          <a:p>
            <a:r>
              <a:rPr lang="sk-SK" altLang="en-US" smtClean="0"/>
              <a:t>Alarmujúca štatistika</a:t>
            </a:r>
          </a:p>
        </p:txBody>
      </p:sp>
      <p:sp>
        <p:nvSpPr>
          <p:cNvPr id="21506" name="Rectangle 7"/>
          <p:cNvSpPr txBox="1">
            <a:spLocks noChangeArrowheads="1"/>
          </p:cNvSpPr>
          <p:nvPr/>
        </p:nvSpPr>
        <p:spPr bwMode="auto">
          <a:xfrm>
            <a:off x="609600" y="1397000"/>
            <a:ext cx="597852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sk-SK" altLang="en-US" sz="2400"/>
              <a:t>Deti a mládež rozvinutých krajín trávia čoraz viac času pred televíznou obrazovkou alebo počítačom.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sk-SK" altLang="en-US" sz="2400"/>
              <a:t>Realita v číslach: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en-US" altLang="en-US" sz="2400"/>
              <a:t>54</a:t>
            </a:r>
            <a:r>
              <a:rPr lang="sk-SK" altLang="en-US" sz="2400"/>
              <a:t>% detí využíva internet týždeň čo týždeň</a:t>
            </a:r>
            <a:endParaRPr lang="en-GB" altLang="en-US" sz="24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400"/>
              <a:t>94% detí vysedáva</a:t>
            </a:r>
            <a:r>
              <a:rPr lang="en-GB" altLang="en-US" sz="2400"/>
              <a:t> </a:t>
            </a:r>
            <a:r>
              <a:rPr lang="sk-SK" altLang="en-US" sz="2400"/>
              <a:t>pred TV deň čo deň</a:t>
            </a:r>
            <a:endParaRPr lang="en-US" altLang="en-US" sz="24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endParaRPr lang="sk-SK" altLang="en-US" sz="2400"/>
          </a:p>
        </p:txBody>
      </p:sp>
      <p:pic>
        <p:nvPicPr>
          <p:cNvPr id="21507" name="Picture 9" descr="ChildOnPc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3063" y="1397000"/>
            <a:ext cx="358933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582613" y="439738"/>
            <a:ext cx="6870700" cy="554037"/>
          </a:xfrm>
        </p:spPr>
        <p:txBody>
          <a:bodyPr/>
          <a:lstStyle/>
          <a:p>
            <a:r>
              <a:rPr lang="sk-SK" altLang="en-US" smtClean="0"/>
              <a:t>Čo na to moderná veda?</a:t>
            </a:r>
          </a:p>
        </p:txBody>
      </p:sp>
      <p:sp>
        <p:nvSpPr>
          <p:cNvPr id="22530" name="Rectangle 4"/>
          <p:cNvSpPr txBox="1">
            <a:spLocks noChangeArrowheads="1"/>
          </p:cNvSpPr>
          <p:nvPr/>
        </p:nvSpPr>
        <p:spPr bwMode="auto">
          <a:xfrm>
            <a:off x="582613" y="1295400"/>
            <a:ext cx="6275387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sk-SK" altLang="en-US" sz="2000"/>
              <a:t>Moderná neurobiológia dospela k záveru, že: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000"/>
              <a:t>v našom mozgu nie je všetko len naprogramované geneticky, ale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000"/>
              <a:t>mnohé prepojenia sú vytvorené na základe konkrétnej skúsenosti</a:t>
            </a:r>
          </a:p>
          <a:p>
            <a:pPr marL="228600" indent="-228600" algn="ctr">
              <a:lnSpc>
                <a:spcPct val="90000"/>
              </a:lnSpc>
              <a:spcBef>
                <a:spcPts val="1800"/>
              </a:spcBef>
            </a:pPr>
            <a:r>
              <a:rPr lang="en-US" altLang="en-US" sz="2800" b="1"/>
              <a:t>=&gt;</a:t>
            </a:r>
            <a:endParaRPr lang="sk-SK" altLang="en-US" sz="2800" b="1"/>
          </a:p>
          <a:p>
            <a:pPr marL="228600" indent="-228600" algn="ctr">
              <a:lnSpc>
                <a:spcPct val="90000"/>
              </a:lnSpc>
              <a:spcBef>
                <a:spcPts val="1800"/>
              </a:spcBef>
            </a:pPr>
            <a:r>
              <a:rPr lang="sk-SK" altLang="en-US" sz="2000"/>
              <a:t>Na zdravý rozvoj potrebujeme VLASTNÉ fyzické skúsenosti</a:t>
            </a:r>
            <a:endParaRPr lang="en-US" altLang="en-US" sz="20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endParaRPr lang="sk-SK" altLang="en-US" sz="2000"/>
          </a:p>
        </p:txBody>
      </p:sp>
      <p:pic>
        <p:nvPicPr>
          <p:cNvPr id="22531" name="Picture 7" descr="n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2200" y="457200"/>
            <a:ext cx="413226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665163"/>
          </a:xfrm>
        </p:spPr>
        <p:txBody>
          <a:bodyPr/>
          <a:lstStyle/>
          <a:p>
            <a:r>
              <a:rPr lang="en-US" smtClean="0"/>
              <a:t>Čo deti na správny rozvoj potrebujú?</a:t>
            </a:r>
          </a:p>
        </p:txBody>
      </p:sp>
      <p:sp>
        <p:nvSpPr>
          <p:cNvPr id="23554" name="Rectangle 5"/>
          <p:cNvSpPr txBox="1">
            <a:spLocks noChangeArrowheads="1"/>
          </p:cNvSpPr>
          <p:nvPr/>
        </p:nvSpPr>
        <p:spPr bwMode="auto">
          <a:xfrm>
            <a:off x="857250" y="1484313"/>
            <a:ext cx="5086350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sk-SK" altLang="en-US" sz="2400"/>
              <a:t>Deti na správny rozvoj myslenia potrebujú najmä cítiť svoje telo, tzn.: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400"/>
              <a:t>loziť po stromoch,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400"/>
              <a:t>poskakovať hore - dole,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400"/>
              <a:t>balansovať,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r>
              <a:rPr lang="sk-SK" altLang="en-US" sz="2400"/>
              <a:t>spievať.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Char char="•"/>
            </a:pPr>
            <a:endParaRPr lang="sk-SK" altLang="en-US" sz="2400"/>
          </a:p>
        </p:txBody>
      </p:sp>
      <p:pic>
        <p:nvPicPr>
          <p:cNvPr id="23555" name="Picture 8" descr="climb1804_228x2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4292">
            <a:off x="6129338" y="2335213"/>
            <a:ext cx="27844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 txBox="1">
            <a:spLocks noChangeArrowheads="1"/>
          </p:cNvSpPr>
          <p:nvPr/>
        </p:nvSpPr>
        <p:spPr bwMode="auto">
          <a:xfrm>
            <a:off x="928688" y="357188"/>
            <a:ext cx="6870700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3200">
                <a:latin typeface="Times New Roman" pitchFamily="18" charset="0"/>
              </a:rPr>
              <a:t> V čom spočíva chyba televízie?</a:t>
            </a:r>
          </a:p>
        </p:txBody>
      </p:sp>
      <p:sp>
        <p:nvSpPr>
          <p:cNvPr id="24578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11563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80000"/>
              </a:lnSpc>
              <a:spcBef>
                <a:spcPts val="1800"/>
              </a:spcBef>
            </a:pPr>
            <a:r>
              <a:rPr lang="sk-SK" altLang="en-US" sz="2400" i="1"/>
              <a:t>„Pozeranie televízie znamená pre dieťa čas ukradnutý poznávaniu svojho tela.“</a:t>
            </a:r>
          </a:p>
          <a:p>
            <a:pPr marL="228600" indent="-228600" algn="r">
              <a:lnSpc>
                <a:spcPct val="80000"/>
              </a:lnSpc>
              <a:spcBef>
                <a:spcPts val="1800"/>
              </a:spcBef>
            </a:pPr>
            <a:r>
              <a:rPr lang="sk-SK" altLang="en-US" sz="2000"/>
              <a:t>(Prof. Dr. Gerald H</a:t>
            </a:r>
            <a:r>
              <a:rPr lang="en-US" altLang="en-US" sz="2000"/>
              <a:t>ü</a:t>
            </a:r>
            <a:r>
              <a:rPr lang="sk-SK" altLang="en-US" sz="2000"/>
              <a:t>ther)</a:t>
            </a:r>
            <a:endParaRPr lang="en-US" altLang="en-US" sz="2000"/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sk-SK" altLang="en-US" sz="2400"/>
              <a:t>Nedostatok zmyslových súvislostí má za následok, že deti sa už nevypytujú na kauzality (neustále detské: „Prečo?“). </a:t>
            </a:r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sk-SK" altLang="en-US" sz="2400"/>
              <a:t>Pri pozeraní televízie nemajú možnosť interaktívne zasahovať do deja a učia sa veci iba prijímať také, aké sú. </a:t>
            </a:r>
          </a:p>
          <a:p>
            <a:pPr marL="228600" indent="-228600">
              <a:lnSpc>
                <a:spcPct val="80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sk-SK" altLang="en-US" sz="2400"/>
              <a:t>Neobohacujú svoje poznanie o nové reálne skúsenosti a stávajú sa pasívnymi v celom svojom živote.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 txBox="1">
            <a:spLocks noChangeArrowheads="1"/>
          </p:cNvSpPr>
          <p:nvPr/>
        </p:nvSpPr>
        <p:spPr bwMode="auto">
          <a:xfrm>
            <a:off x="642938" y="357188"/>
            <a:ext cx="68707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3200">
                <a:latin typeface="Times New Roman" pitchFamily="18" charset="0"/>
              </a:rPr>
              <a:t>Ciele materskej školy</a:t>
            </a:r>
          </a:p>
        </p:txBody>
      </p:sp>
      <p:sp>
        <p:nvSpPr>
          <p:cNvPr id="25602" name="Rectangle 4"/>
          <p:cNvSpPr txBox="1">
            <a:spLocks noChangeArrowheads="1"/>
          </p:cNvSpPr>
          <p:nvPr/>
        </p:nvSpPr>
        <p:spPr bwMode="auto">
          <a:xfrm>
            <a:off x="642938" y="1090613"/>
            <a:ext cx="9297987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sk-SK" altLang="en-US" sz="2400" b="1"/>
              <a:t>Cieľom</a:t>
            </a:r>
            <a:r>
              <a:rPr lang="sk-SK" altLang="en-US" sz="2400"/>
              <a:t> materskej školy je v súčinnosti s rodičmi dbať na celkový správny rozvoj osobnosti dieťaťa.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r>
              <a:rPr lang="sk-SK" altLang="en-US" sz="2400"/>
              <a:t>Materská škola vo Veľkých Kostoľanoch organizuje niekoľk</a:t>
            </a:r>
            <a:r>
              <a:rPr lang="en-GB" altLang="en-US" sz="2400"/>
              <a:t>o </a:t>
            </a:r>
            <a:r>
              <a:rPr lang="sk-SK" altLang="en-US" sz="2400"/>
              <a:t>podujatí v spolupráci s rodičmi v snahe dosiahnuť stanovený cieľ. </a:t>
            </a:r>
            <a:endParaRPr lang="en-GB" altLang="en-US" sz="24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en-GB" altLang="en-US" sz="2400"/>
              <a:t>T</a:t>
            </a:r>
            <a:r>
              <a:rPr lang="sk-SK" altLang="en-US" sz="2400"/>
              <a:t>ý</a:t>
            </a:r>
            <a:r>
              <a:rPr lang="en-GB" altLang="en-US" sz="2400"/>
              <a:t>mito aktivitami</a:t>
            </a:r>
            <a:r>
              <a:rPr lang="sk-SK" altLang="en-US" sz="2400"/>
              <a:t> prispieva k tomu, aby si aj rodičia aj deti uvedomili, že spoločne strávený čas pri kreatívnej činnosti môže naplniť ich čas a vzťah omnoho plnohodnotnejšie</a:t>
            </a:r>
            <a:r>
              <a:rPr lang="en-GB" altLang="en-US" sz="2400"/>
              <a:t>.</a:t>
            </a:r>
            <a:endParaRPr lang="sk-SK" altLang="en-US" sz="240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Arial" charset="0"/>
              <a:buNone/>
            </a:pPr>
            <a:r>
              <a:rPr lang="sk-SK" altLang="en-US" sz="2400"/>
              <a:t>Realizované aktivity rozvíjajú motorické (pohybové aktivity) aj sociálne (tímová práca, učiť sa prehrávať) schopnosti a zručnosti.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</a:pPr>
            <a:endParaRPr lang="sk-SK" altLang="en-US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 txBox="1">
            <a:spLocks noChangeArrowheads="1"/>
          </p:cNvSpPr>
          <p:nvPr/>
        </p:nvSpPr>
        <p:spPr bwMode="auto">
          <a:xfrm>
            <a:off x="642938" y="357188"/>
            <a:ext cx="68707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altLang="en-US" sz="3200" dirty="0" smtClean="0">
                <a:latin typeface="Times New Roman" pitchFamily="18" charset="0"/>
              </a:rPr>
              <a:t>Aktivity - Jeseň</a:t>
            </a:r>
            <a:endParaRPr lang="sk-SK" altLang="en-US" sz="3200" dirty="0">
              <a:latin typeface="Times New Roman" pitchFamily="18" charset="0"/>
            </a:endParaRPr>
          </a:p>
        </p:txBody>
      </p:sp>
      <p:sp>
        <p:nvSpPr>
          <p:cNvPr id="3" name="Rectangle 4">
            <a:extLst/>
          </p:cNvPr>
          <p:cNvSpPr txBox="1">
            <a:spLocks noChangeArrowheads="1"/>
          </p:cNvSpPr>
          <p:nvPr/>
        </p:nvSpPr>
        <p:spPr>
          <a:xfrm>
            <a:off x="2133600" y="962025"/>
            <a:ext cx="9144000" cy="5538788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GB" altLang="en-US" sz="2400" dirty="0"/>
              <a:t> </a:t>
            </a:r>
            <a:r>
              <a:rPr lang="en-GB" altLang="en-US" sz="2400" dirty="0" err="1"/>
              <a:t>Oslava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plodov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zeme</a:t>
            </a:r>
            <a:endParaRPr lang="en-GB" altLang="en-US" sz="2400" dirty="0"/>
          </a:p>
          <a:p>
            <a:pPr lvl="1" indent="-18256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GB" altLang="en-US" sz="2200" dirty="0"/>
              <a:t> v</a:t>
            </a:r>
            <a:r>
              <a:rPr lang="sk-SK" altLang="en-US" sz="2000" dirty="0"/>
              <a:t>ý</a:t>
            </a:r>
            <a:r>
              <a:rPr lang="en-GB" altLang="en-US" sz="2200" dirty="0" err="1"/>
              <a:t>stava</a:t>
            </a:r>
            <a:r>
              <a:rPr lang="en-GB" altLang="en-US" sz="2200" dirty="0"/>
              <a:t> </a:t>
            </a:r>
            <a:r>
              <a:rPr lang="en-GB" altLang="en-US" sz="2200" dirty="0" err="1"/>
              <a:t>dopestovan</a:t>
            </a:r>
            <a:r>
              <a:rPr lang="sk-SK" altLang="en-US" sz="2000" dirty="0"/>
              <a:t>ý</a:t>
            </a:r>
            <a:r>
              <a:rPr lang="en-GB" altLang="en-US" sz="2200" dirty="0" err="1"/>
              <a:t>ch</a:t>
            </a:r>
            <a:r>
              <a:rPr lang="en-GB" altLang="en-US" sz="2200" dirty="0"/>
              <a:t> plod</a:t>
            </a:r>
            <a:r>
              <a:rPr lang="sk-SK" altLang="en-US" sz="2000" dirty="0"/>
              <a:t>í</a:t>
            </a:r>
            <a:r>
              <a:rPr lang="en-GB" altLang="en-US" sz="2200" dirty="0"/>
              <a:t>n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GB" altLang="en-US" sz="2400" dirty="0"/>
              <a:t> De</a:t>
            </a:r>
            <a:r>
              <a:rPr lang="sk-SK" altLang="en-US" sz="2400" dirty="0"/>
              <a:t>ň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jablka</a:t>
            </a:r>
            <a:endParaRPr lang="en-GB" altLang="en-US" sz="2400" dirty="0"/>
          </a:p>
          <a:p>
            <a:pPr lvl="1" indent="-18256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GB" altLang="en-US" sz="2200" dirty="0"/>
              <a:t> </a:t>
            </a:r>
            <a:r>
              <a:rPr lang="en-GB" altLang="en-US" sz="2200" dirty="0" err="1"/>
              <a:t>kreat</a:t>
            </a:r>
            <a:r>
              <a:rPr lang="sk-SK" altLang="en-US" sz="2000" dirty="0"/>
              <a:t>í</a:t>
            </a:r>
            <a:r>
              <a:rPr lang="en-GB" altLang="en-US" sz="2200" dirty="0" err="1"/>
              <a:t>vne</a:t>
            </a:r>
            <a:r>
              <a:rPr lang="en-GB" altLang="en-US" sz="2200" dirty="0"/>
              <a:t> </a:t>
            </a:r>
            <a:r>
              <a:rPr lang="en-GB" altLang="en-US" sz="2200" dirty="0" err="1"/>
              <a:t>aktivity</a:t>
            </a:r>
            <a:r>
              <a:rPr lang="en-GB" altLang="en-US" sz="2200" dirty="0"/>
              <a:t> a s</a:t>
            </a:r>
            <a:r>
              <a:rPr lang="sk-SK" altLang="en-US" sz="2200" dirty="0" err="1"/>
              <a:t>úť</a:t>
            </a:r>
            <a:r>
              <a:rPr lang="en-GB" altLang="en-US" sz="2200" dirty="0"/>
              <a:t>a</a:t>
            </a:r>
            <a:r>
              <a:rPr lang="sk-SK" altLang="en-US" sz="2200" dirty="0"/>
              <a:t>ž</a:t>
            </a:r>
            <a:r>
              <a:rPr lang="en-GB" altLang="en-US" sz="2200" dirty="0"/>
              <a:t>e s t</a:t>
            </a:r>
            <a:r>
              <a:rPr lang="sk-SK" altLang="en-US" sz="2200" dirty="0"/>
              <a:t>é</a:t>
            </a:r>
            <a:r>
              <a:rPr lang="en-GB" altLang="en-US" sz="2200" dirty="0" err="1"/>
              <a:t>matikou</a:t>
            </a:r>
            <a:r>
              <a:rPr lang="en-GB" altLang="en-US" sz="2200" dirty="0"/>
              <a:t> </a:t>
            </a:r>
            <a:r>
              <a:rPr lang="en-GB" altLang="en-US" sz="2200" dirty="0" err="1"/>
              <a:t>jablko</a:t>
            </a:r>
            <a:endParaRPr lang="en-GB" altLang="en-US" sz="2200" dirty="0"/>
          </a:p>
          <a:p>
            <a:pPr lvl="1" indent="-18256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GB" altLang="en-US" sz="2200" dirty="0" err="1"/>
              <a:t>ochutn</a:t>
            </a:r>
            <a:r>
              <a:rPr lang="sk-SK" altLang="en-US" sz="2200" dirty="0"/>
              <a:t>á</a:t>
            </a:r>
            <a:r>
              <a:rPr lang="en-GB" altLang="en-US" sz="2200" dirty="0" err="1"/>
              <a:t>vka</a:t>
            </a:r>
            <a:r>
              <a:rPr lang="en-GB" altLang="en-US" sz="2200" dirty="0"/>
              <a:t> r</a:t>
            </a:r>
            <a:r>
              <a:rPr lang="sk-SK" altLang="en-US" sz="2000" dirty="0"/>
              <a:t>ô</a:t>
            </a:r>
            <a:r>
              <a:rPr lang="en-GB" altLang="en-US" sz="2200" dirty="0" err="1"/>
              <a:t>znych</a:t>
            </a:r>
            <a:r>
              <a:rPr lang="en-GB" altLang="en-US" sz="2200" dirty="0"/>
              <a:t> </a:t>
            </a:r>
            <a:r>
              <a:rPr lang="en-GB" altLang="en-US" sz="2200" dirty="0" err="1"/>
              <a:t>odr</a:t>
            </a:r>
            <a:r>
              <a:rPr lang="sk-SK" altLang="en-US" sz="2000" dirty="0"/>
              <a:t>ô</a:t>
            </a:r>
            <a:r>
              <a:rPr lang="en-GB" altLang="en-US" sz="2200" dirty="0"/>
              <a:t>d jab</a:t>
            </a:r>
            <a:r>
              <a:rPr lang="sk-SK" altLang="en-US" sz="2200" dirty="0"/>
              <a:t>ĺ</a:t>
            </a:r>
            <a:r>
              <a:rPr lang="en-GB" altLang="en-US" sz="2200" dirty="0"/>
              <a:t>k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GB" altLang="en-US" sz="2400" dirty="0"/>
              <a:t> </a:t>
            </a:r>
            <a:r>
              <a:rPr lang="en-GB" altLang="en-US" sz="2400" dirty="0" err="1"/>
              <a:t>Pr</a:t>
            </a:r>
            <a:r>
              <a:rPr lang="sk-SK" altLang="en-US" sz="2400" dirty="0"/>
              <a:t>í</a:t>
            </a:r>
            <a:r>
              <a:rPr lang="en-GB" altLang="en-US" sz="2400" dirty="0" err="1"/>
              <a:t>prava</a:t>
            </a:r>
            <a:r>
              <a:rPr lang="en-GB" altLang="en-US" sz="2400" dirty="0"/>
              <a:t> p</a:t>
            </a:r>
            <a:r>
              <a:rPr lang="sk-SK" altLang="en-US" sz="2400" dirty="0"/>
              <a:t>ô</a:t>
            </a:r>
            <a:r>
              <a:rPr lang="en-GB" altLang="en-US" sz="2400" dirty="0" err="1"/>
              <a:t>dy</a:t>
            </a:r>
            <a:r>
              <a:rPr lang="en-GB" altLang="en-US" sz="2400" dirty="0"/>
              <a:t> v z</a:t>
            </a:r>
            <a:r>
              <a:rPr lang="sk-SK" altLang="en-US" sz="2400" dirty="0"/>
              <a:t>á</a:t>
            </a:r>
            <a:r>
              <a:rPr lang="en-GB" altLang="en-US" sz="2400" dirty="0" err="1"/>
              <a:t>hradke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zimu</a:t>
            </a:r>
            <a:endParaRPr lang="en-GB" altLang="en-US" sz="2200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GB" altLang="en-US" sz="2400" dirty="0"/>
              <a:t> </a:t>
            </a:r>
            <a:r>
              <a:rPr lang="en-GB" altLang="en-US" sz="2400" dirty="0" err="1"/>
              <a:t>Starostlivos</a:t>
            </a:r>
            <a:r>
              <a:rPr lang="sk-SK" altLang="en-US" sz="2400" dirty="0"/>
              <a:t>ť</a:t>
            </a:r>
            <a:r>
              <a:rPr lang="en-GB" altLang="en-US" sz="2400" dirty="0"/>
              <a:t> o </a:t>
            </a:r>
            <a:r>
              <a:rPr lang="sk-SK" altLang="en-US" sz="2400" dirty="0"/>
              <a:t>š</a:t>
            </a:r>
            <a:r>
              <a:rPr lang="en-GB" altLang="en-US" sz="2400" dirty="0" err="1"/>
              <a:t>kolsk</a:t>
            </a:r>
            <a:r>
              <a:rPr lang="sk-SK" altLang="en-US" sz="2400" dirty="0"/>
              <a:t>ý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dvor</a:t>
            </a:r>
            <a:endParaRPr lang="en-GB" altLang="en-US" sz="2400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GB" altLang="en-US" sz="2400" dirty="0"/>
              <a:t> </a:t>
            </a:r>
            <a:r>
              <a:rPr lang="sk-SK" altLang="en-US" sz="2400" dirty="0"/>
              <a:t>Š</a:t>
            </a:r>
            <a:r>
              <a:rPr lang="en-GB" altLang="en-US" sz="2400" dirty="0" err="1"/>
              <a:t>arkani</a:t>
            </a:r>
            <a:r>
              <a:rPr lang="sk-SK" altLang="en-US" sz="2400" dirty="0"/>
              <a:t>á</a:t>
            </a:r>
            <a:r>
              <a:rPr lang="en-GB" altLang="en-US" sz="2400" dirty="0"/>
              <a:t>da</a:t>
            </a:r>
          </a:p>
          <a:p>
            <a:pPr lvl="1" indent="-182563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en-GB" altLang="en-US" sz="2200" dirty="0"/>
              <a:t>P</a:t>
            </a:r>
            <a:r>
              <a:rPr lang="sk-SK" altLang="en-US" sz="2200" dirty="0" err="1"/>
              <a:t>úšť</a:t>
            </a:r>
            <a:r>
              <a:rPr lang="en-GB" altLang="en-US" sz="2200" dirty="0" err="1"/>
              <a:t>anie</a:t>
            </a:r>
            <a:r>
              <a:rPr lang="en-GB" altLang="en-US" sz="2200" dirty="0"/>
              <a:t> </a:t>
            </a:r>
            <a:r>
              <a:rPr lang="sk-SK" altLang="en-US" sz="2200" dirty="0"/>
              <a:t>š</a:t>
            </a:r>
            <a:r>
              <a:rPr lang="en-GB" altLang="en-US" sz="2200" dirty="0" err="1"/>
              <a:t>arkanov</a:t>
            </a:r>
            <a:r>
              <a:rPr lang="en-GB" altLang="en-US" sz="2200" dirty="0"/>
              <a:t> v are</a:t>
            </a:r>
            <a:r>
              <a:rPr lang="sk-SK" altLang="en-US" sz="2200" dirty="0"/>
              <a:t>á</a:t>
            </a:r>
            <a:r>
              <a:rPr lang="en-GB" altLang="en-US" sz="2200" dirty="0"/>
              <a:t>li M</a:t>
            </a:r>
            <a:r>
              <a:rPr lang="sk-SK" altLang="en-US" sz="2200" dirty="0"/>
              <a:t>Š</a:t>
            </a:r>
            <a:endParaRPr lang="en-GB" altLang="en-US" sz="2200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r>
              <a:rPr lang="en-GB" altLang="en-US" sz="2400" dirty="0"/>
              <a:t> </a:t>
            </a:r>
            <a:r>
              <a:rPr lang="en-GB" altLang="en-US" sz="2400" dirty="0" err="1"/>
              <a:t>Tvoriv</a:t>
            </a:r>
            <a:r>
              <a:rPr lang="sk-SK" altLang="en-US" sz="2400" dirty="0"/>
              <a:t>é</a:t>
            </a:r>
            <a:r>
              <a:rPr lang="en-GB" altLang="en-US" sz="2400" dirty="0"/>
              <a:t> die</a:t>
            </a:r>
            <a:r>
              <a:rPr lang="sk-SK" altLang="en-US" sz="2400" dirty="0"/>
              <a:t>l</a:t>
            </a:r>
            <a:r>
              <a:rPr lang="en-GB" altLang="en-US" sz="2400" dirty="0"/>
              <a:t>ne</a:t>
            </a:r>
          </a:p>
          <a:p>
            <a:pPr lvl="1" indent="-182563"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endParaRPr lang="en-GB" altLang="en-US" sz="2200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endParaRPr lang="en-GB" altLang="en-US" sz="2400" dirty="0"/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ü"/>
            </a:pPr>
            <a:endParaRPr lang="sk-SK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81</TotalTime>
  <Words>542</Words>
  <Application>Microsoft Office PowerPoint</Application>
  <PresentationFormat>Širokouhlá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Wingdings</vt:lpstr>
      <vt:lpstr>Children Friends 16x9</vt:lpstr>
      <vt:lpstr>MATERÁČIK </vt:lpstr>
      <vt:lpstr>Televízia, zlý kamarát našich detí</vt:lpstr>
      <vt:lpstr>Obsah</vt:lpstr>
      <vt:lpstr>Alarmujúca štatistika</vt:lpstr>
      <vt:lpstr>Čo na to moderná veda?</vt:lpstr>
      <vt:lpstr>Čo deti na správny rozvoj potrebujú?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Televízia, zlý kamarát našich detí</dc:title>
  <dc:creator>Maria Malovcova</dc:creator>
  <cp:keywords/>
  <cp:lastModifiedBy>NoteBook</cp:lastModifiedBy>
  <cp:revision>13</cp:revision>
  <dcterms:created xsi:type="dcterms:W3CDTF">2019-09-18T19:36:21Z</dcterms:created>
  <dcterms:modified xsi:type="dcterms:W3CDTF">2020-03-30T16:39:42Z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  <property fmtid="{D5CDD505-2E9C-101B-9397-08002B2CF9AE}" pid="4" name="VSO item id">
    <vt:lpwstr/>
  </property>
  <property fmtid="{D5CDD505-2E9C-101B-9397-08002B2CF9AE}" pid="5" name="Assetid ">
    <vt:lpwstr/>
  </property>
  <property fmtid="{D5CDD505-2E9C-101B-9397-08002B2CF9AE}" pid="6" name="Item Details">
    <vt:lpwstr/>
  </property>
  <property fmtid="{D5CDD505-2E9C-101B-9397-08002B2CF9AE}" pid="7" name="Template details">
    <vt:lpwstr/>
  </property>
</Properties>
</file>