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A2C6-86C8-4911-9CD8-C0EE04B942E9}" type="datetimeFigureOut">
              <a:rPr lang="sk-SK" smtClean="0"/>
              <a:pPr/>
              <a:t>27. 3. 2020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272E2-3772-417B-9CBC-4FED5CC2EFB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1.</a:t>
            </a:r>
          </a:p>
          <a:p>
            <a:r>
              <a:rPr lang="sk-SK" sz="2300" b="1" dirty="0" smtClean="0">
                <a:latin typeface="Broadway" pitchFamily="82" charset="0"/>
              </a:rPr>
              <a:t>Povedzte jednou vetou základný princíp každého práva. Jedna z najdôležitejších</a:t>
            </a:r>
          </a:p>
          <a:p>
            <a:r>
              <a:rPr lang="sk-SK" sz="2300" b="1" dirty="0" smtClean="0">
                <a:latin typeface="Broadway" pitchFamily="82" charset="0"/>
              </a:rPr>
              <a:t>viet  pri vysvetľovaní právnych predpisov   (5b)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znalosť zákona je vítaná</a:t>
            </a: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neznalosť zákona ospravedlňuje</a:t>
            </a: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neznalosť zákona neospravedlňuje</a:t>
            </a: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10.</a:t>
            </a:r>
          </a:p>
          <a:p>
            <a:r>
              <a:rPr lang="sk-SK" sz="2300" dirty="0" smtClean="0">
                <a:latin typeface="Broadway" pitchFamily="82" charset="0"/>
              </a:rPr>
              <a:t>Ak sa na súde dokáže človeku vina, stáva sa z obžalovaného ...  (</a:t>
            </a:r>
            <a:r>
              <a:rPr lang="sk-SK" sz="2300" b="1" dirty="0" smtClean="0">
                <a:latin typeface="Broadway" pitchFamily="82" charset="0"/>
              </a:rPr>
              <a:t>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odsúdený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obvinený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zatknutý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11.</a:t>
            </a:r>
          </a:p>
          <a:p>
            <a:r>
              <a:rPr lang="sk-SK" sz="2300" dirty="0" smtClean="0">
                <a:latin typeface="Broadway" pitchFamily="82" charset="0"/>
              </a:rPr>
              <a:t>Neprípustné </a:t>
            </a:r>
            <a:r>
              <a:rPr lang="sk-SK" sz="2300" dirty="0">
                <a:latin typeface="Broadway" pitchFamily="82" charset="0"/>
              </a:rPr>
              <a:t>konanie, avšak menej nebezpečné ako trestný </a:t>
            </a:r>
            <a:r>
              <a:rPr lang="sk-SK" sz="2300" b="1" dirty="0" smtClean="0">
                <a:latin typeface="Broadway" pitchFamily="82" charset="0"/>
              </a:rPr>
              <a:t>č</a:t>
            </a:r>
            <a:r>
              <a:rPr lang="sk-SK" sz="2300" dirty="0" smtClean="0">
                <a:latin typeface="Broadway" pitchFamily="82" charset="0"/>
              </a:rPr>
              <a:t>in (</a:t>
            </a:r>
            <a:r>
              <a:rPr lang="sk-SK" sz="2300" b="1" dirty="0" smtClean="0">
                <a:latin typeface="Broadway" pitchFamily="82" charset="0"/>
              </a:rPr>
              <a:t>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zločin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priestupok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trestný akt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SPRÁVNE ODPOVEDE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sk-SK" dirty="0" smtClean="0"/>
              <a:t>1. 	c		7. 	a		</a:t>
            </a:r>
            <a:r>
              <a:rPr lang="sk-SK" b="1" dirty="0" smtClean="0"/>
              <a:t>STUPNICA</a:t>
            </a:r>
          </a:p>
          <a:p>
            <a:r>
              <a:rPr lang="sk-SK" dirty="0" smtClean="0"/>
              <a:t>2.	c		8.	c</a:t>
            </a:r>
            <a:r>
              <a:rPr lang="sk-SK" dirty="0"/>
              <a:t>	</a:t>
            </a:r>
            <a:r>
              <a:rPr lang="sk-SK" dirty="0" smtClean="0"/>
              <a:t>	55 – 49 bodov 1</a:t>
            </a:r>
          </a:p>
          <a:p>
            <a:r>
              <a:rPr lang="sk-SK" dirty="0" smtClean="0"/>
              <a:t>3.	a		9.	c		48 – 44 bodov 2</a:t>
            </a:r>
          </a:p>
          <a:p>
            <a:r>
              <a:rPr lang="sk-SK" dirty="0" smtClean="0"/>
              <a:t>4.	b		10.	a		43 – 35 bodov 3</a:t>
            </a:r>
          </a:p>
          <a:p>
            <a:r>
              <a:rPr lang="sk-SK" dirty="0" smtClean="0"/>
              <a:t>5.	b		11.	b		34 – 20 bodov 4</a:t>
            </a:r>
          </a:p>
          <a:p>
            <a:r>
              <a:rPr lang="sk-SK" dirty="0" smtClean="0"/>
              <a:t>6.	c					19 – 0 bodov   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2.</a:t>
            </a:r>
          </a:p>
          <a:p>
            <a:r>
              <a:rPr lang="sk-SK" sz="2300" dirty="0">
                <a:latin typeface="Broadway" pitchFamily="82" charset="0"/>
              </a:rPr>
              <a:t>V </a:t>
            </a:r>
            <a:r>
              <a:rPr lang="sk-SK" sz="2300" dirty="0" smtClean="0">
                <a:latin typeface="Broadway" pitchFamily="82" charset="0"/>
              </a:rPr>
              <a:t>ako zákone je </a:t>
            </a:r>
            <a:r>
              <a:rPr lang="sk-SK" sz="2300" dirty="0">
                <a:latin typeface="Broadway" pitchFamily="82" charset="0"/>
              </a:rPr>
              <a:t>presne stanovené, aké konanie je neprípustné a ako je také konanie </a:t>
            </a:r>
            <a:r>
              <a:rPr lang="sk-SK" sz="2300" dirty="0" smtClean="0">
                <a:latin typeface="Broadway" pitchFamily="82" charset="0"/>
              </a:rPr>
              <a:t>trestané?</a:t>
            </a:r>
            <a:r>
              <a:rPr lang="sk-SK" sz="2300" b="1" dirty="0" smtClean="0">
                <a:latin typeface="Broadway" pitchFamily="82" charset="0"/>
              </a:rPr>
              <a:t>(5b)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Poriadkovom zákone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Občianskom zákonníku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Trestnom zákone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3.</a:t>
            </a:r>
          </a:p>
          <a:p>
            <a:r>
              <a:rPr lang="sk-SK" sz="2300" dirty="0" smtClean="0">
                <a:latin typeface="Broadway" pitchFamily="82" charset="0"/>
              </a:rPr>
              <a:t>Závažné porušenie trestného zákona pova</a:t>
            </a:r>
            <a:r>
              <a:rPr lang="sk-SK" sz="2300" b="1" dirty="0" smtClean="0">
                <a:latin typeface="Broadway" pitchFamily="82" charset="0"/>
              </a:rPr>
              <a:t>ž</a:t>
            </a:r>
            <a:r>
              <a:rPr lang="sk-SK" sz="2300" dirty="0" smtClean="0">
                <a:latin typeface="Broadway" pitchFamily="82" charset="0"/>
              </a:rPr>
              <a:t>ujeme za ...</a:t>
            </a:r>
            <a:r>
              <a:rPr lang="sk-SK" sz="2300" b="1" dirty="0" smtClean="0">
                <a:latin typeface="Broadway" pitchFamily="82" charset="0"/>
              </a:rPr>
              <a:t>(5b)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trestný čin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priestupok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nedbanlivosť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4.</a:t>
            </a:r>
          </a:p>
          <a:p>
            <a:r>
              <a:rPr lang="sk-SK" sz="2300" dirty="0" smtClean="0">
                <a:latin typeface="Broadway" pitchFamily="82" charset="0"/>
              </a:rPr>
              <a:t>Od akého veku ste zodpovední za svoje činy a skutky?</a:t>
            </a:r>
            <a:r>
              <a:rPr lang="sk-SK" sz="2300" b="1" dirty="0" smtClean="0">
                <a:latin typeface="Broadway" pitchFamily="82" charset="0"/>
              </a:rPr>
              <a:t>(5b)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13 rokov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14 rokov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15 rokov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5.</a:t>
            </a:r>
          </a:p>
          <a:p>
            <a:r>
              <a:rPr lang="sk-SK" sz="2300" dirty="0" smtClean="0">
                <a:latin typeface="Broadway" pitchFamily="82" charset="0"/>
              </a:rPr>
              <a:t>Koho považujeme za mladistvého? </a:t>
            </a:r>
            <a:r>
              <a:rPr lang="sk-SK" sz="2300" dirty="0">
                <a:latin typeface="Broadway" pitchFamily="82" charset="0"/>
              </a:rPr>
              <a:t> </a:t>
            </a:r>
            <a:r>
              <a:rPr lang="sk-SK" sz="2300" dirty="0" smtClean="0">
                <a:latin typeface="Broadway" pitchFamily="82" charset="0"/>
              </a:rPr>
              <a:t>Uve</a:t>
            </a:r>
            <a:r>
              <a:rPr lang="sk-SK" sz="2300" b="1" dirty="0" smtClean="0">
                <a:latin typeface="Broadway" pitchFamily="82" charset="0"/>
              </a:rPr>
              <a:t>ď</a:t>
            </a:r>
            <a:r>
              <a:rPr lang="sk-SK" sz="2300" dirty="0" smtClean="0">
                <a:latin typeface="Broadway" pitchFamily="82" charset="0"/>
              </a:rPr>
              <a:t> vekového rozpätie </a:t>
            </a:r>
            <a:r>
              <a:rPr lang="sk-SK" sz="2300" b="1" dirty="0" smtClean="0">
                <a:latin typeface="Broadway" pitchFamily="82" charset="0"/>
              </a:rPr>
              <a:t>(5b)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13 - 15rokov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14  - 18 rokov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15 - 18 rokov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6.</a:t>
            </a:r>
          </a:p>
          <a:p>
            <a:r>
              <a:rPr lang="sk-SK" sz="2300" dirty="0" smtClean="0">
                <a:latin typeface="Broadway" pitchFamily="82" charset="0"/>
              </a:rPr>
              <a:t>Ako sa nazýva ten človek, ktorý spáchal nejaký trestný </a:t>
            </a:r>
            <a:r>
              <a:rPr lang="sk-SK" sz="2300" b="1" dirty="0" smtClean="0">
                <a:latin typeface="Broadway" pitchFamily="82" charset="0"/>
              </a:rPr>
              <a:t>č</a:t>
            </a:r>
            <a:r>
              <a:rPr lang="sk-SK" sz="2300" dirty="0" smtClean="0">
                <a:latin typeface="Broadway" pitchFamily="82" charset="0"/>
              </a:rPr>
              <a:t>in?(</a:t>
            </a:r>
            <a:r>
              <a:rPr lang="sk-SK" sz="2300" b="1" dirty="0" smtClean="0">
                <a:latin typeface="Broadway" pitchFamily="82" charset="0"/>
              </a:rPr>
              <a:t>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mladistvý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zločinec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páchateľ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7.</a:t>
            </a:r>
          </a:p>
          <a:p>
            <a:r>
              <a:rPr lang="sk-SK" sz="2300" dirty="0" smtClean="0">
                <a:latin typeface="Broadway" pitchFamily="82" charset="0"/>
              </a:rPr>
              <a:t>Ten, ktorý pomáha pri vykonávaní nejakého trestného </a:t>
            </a:r>
            <a:r>
              <a:rPr lang="sk-SK" sz="2300" b="1" dirty="0" smtClean="0">
                <a:latin typeface="Broadway" pitchFamily="82" charset="0"/>
              </a:rPr>
              <a:t>č</a:t>
            </a:r>
            <a:r>
              <a:rPr lang="sk-SK" sz="2300" dirty="0" smtClean="0">
                <a:latin typeface="Broadway" pitchFamily="82" charset="0"/>
              </a:rPr>
              <a:t>inu je...(</a:t>
            </a:r>
            <a:r>
              <a:rPr lang="sk-SK" sz="2300" b="1" dirty="0" smtClean="0">
                <a:latin typeface="Broadway" pitchFamily="82" charset="0"/>
              </a:rPr>
              <a:t>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komplic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komplot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delikvent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8.</a:t>
            </a:r>
          </a:p>
          <a:p>
            <a:r>
              <a:rPr lang="sk-SK" sz="2300" dirty="0" smtClean="0">
                <a:latin typeface="Broadway" pitchFamily="82" charset="0"/>
              </a:rPr>
              <a:t>Kto vyšetruje trestné činy?  (</a:t>
            </a:r>
            <a:r>
              <a:rPr lang="sk-SK" sz="2300" b="1" dirty="0" smtClean="0">
                <a:latin typeface="Broadway" pitchFamily="82" charset="0"/>
              </a:rPr>
              <a:t>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mestská polícia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železničná polícia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štátna polícia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69269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b="1" dirty="0" smtClean="0">
                <a:latin typeface="Broadway" pitchFamily="82" charset="0"/>
              </a:rPr>
              <a:t>9.</a:t>
            </a:r>
          </a:p>
          <a:p>
            <a:r>
              <a:rPr lang="sk-SK" sz="2300" dirty="0" smtClean="0">
                <a:latin typeface="Broadway" pitchFamily="82" charset="0"/>
              </a:rPr>
              <a:t>Kto rozhoduje o prepustení na slobodu alebo väzbe?  (</a:t>
            </a:r>
            <a:r>
              <a:rPr lang="sk-SK" sz="2300" b="1" dirty="0" smtClean="0">
                <a:latin typeface="Broadway" pitchFamily="82" charset="0"/>
              </a:rPr>
              <a:t>5b)</a:t>
            </a:r>
            <a:endParaRPr lang="sk-SK" sz="2300" b="1" dirty="0">
              <a:latin typeface="Broadway" pitchFamily="82" charset="0"/>
            </a:endParaRPr>
          </a:p>
          <a:p>
            <a:endParaRPr lang="sk-SK" b="1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4941168"/>
            <a:ext cx="73135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300" b="1" dirty="0">
                <a:solidFill>
                  <a:prstClr val="black"/>
                </a:solidFill>
              </a:rPr>
              <a:t>a.) </a:t>
            </a:r>
            <a:r>
              <a:rPr lang="sk-SK" sz="2300" b="1" dirty="0" smtClean="0">
                <a:solidFill>
                  <a:prstClr val="black"/>
                </a:solidFill>
              </a:rPr>
              <a:t>policajt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b.) </a:t>
            </a:r>
            <a:r>
              <a:rPr lang="sk-SK" sz="2300" b="1" dirty="0" smtClean="0">
                <a:solidFill>
                  <a:prstClr val="black"/>
                </a:solidFill>
              </a:rPr>
              <a:t>obhajca</a:t>
            </a:r>
            <a:endParaRPr lang="sk-SK" sz="2300" b="1" dirty="0">
              <a:solidFill>
                <a:prstClr val="black"/>
              </a:solidFill>
            </a:endParaRPr>
          </a:p>
          <a:p>
            <a:pPr lvl="0"/>
            <a:r>
              <a:rPr lang="sk-SK" sz="2300" b="1" dirty="0">
                <a:solidFill>
                  <a:prstClr val="black"/>
                </a:solidFill>
              </a:rPr>
              <a:t>c.) </a:t>
            </a:r>
            <a:r>
              <a:rPr lang="sk-SK" sz="2300" b="1" dirty="0" smtClean="0">
                <a:solidFill>
                  <a:prstClr val="black"/>
                </a:solidFill>
              </a:rPr>
              <a:t>sudca</a:t>
            </a:r>
            <a:endParaRPr lang="sk-SK" sz="2300" b="1" dirty="0">
              <a:solidFill>
                <a:prstClr val="black"/>
              </a:solidFill>
            </a:endParaRPr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7020272" y="5157192"/>
            <a:ext cx="11521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300" dirty="0" smtClean="0">
                <a:latin typeface="Broadway" pitchFamily="82" charset="0"/>
              </a:rPr>
              <a:t>(3 b)</a:t>
            </a:r>
            <a:endParaRPr lang="sk-SK" sz="2300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323</Words>
  <Application>Microsoft Office PowerPoint</Application>
  <PresentationFormat>Prezentácia na obrazovke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SPRÁVNE ODPOVEDE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eka</dc:creator>
  <cp:lastModifiedBy>žiak</cp:lastModifiedBy>
  <cp:revision>10</cp:revision>
  <dcterms:created xsi:type="dcterms:W3CDTF">2013-01-22T16:00:43Z</dcterms:created>
  <dcterms:modified xsi:type="dcterms:W3CDTF">2020-03-27T10:11:26Z</dcterms:modified>
</cp:coreProperties>
</file>