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1" r:id="rId9"/>
    <p:sldId id="272" r:id="rId10"/>
    <p:sldId id="260" r:id="rId11"/>
    <p:sldId id="259" r:id="rId12"/>
    <p:sldId id="258" r:id="rId13"/>
    <p:sldId id="271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EDC7B-72C3-4C7F-B226-9A84C698FEDF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317C6-71B6-4355-AD0F-F8C79AD883A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95E53-BE1F-487E-942E-9B605410394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5860C-6D02-482E-86A1-3D382A7238E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B7B47-67A4-4FFB-BFB4-1D890FB8172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1C132-D4E8-470A-9DDC-0EE79E5198F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B1F5B-8B70-4E15-9AD0-E6CF01AB956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7A6D3-6284-4459-A7A6-BBEB64C7B8C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D9E72-F42F-4596-8D24-DFB379D1EE7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DABF-C4EB-435C-952D-8B4B72E2EDB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FF3D9-023B-4CA3-8606-ABE8C988467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CAB7D6-21AF-4666-812F-F142EC4F74EA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0.png"/><Relationship Id="rId7" Type="http://schemas.openxmlformats.org/officeDocument/2006/relationships/image" Target="../media/image14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11" Type="http://schemas.openxmlformats.org/officeDocument/2006/relationships/image" Target="../media/image18.jpeg"/><Relationship Id="rId5" Type="http://schemas.openxmlformats.org/officeDocument/2006/relationships/image" Target="../media/image12.png"/><Relationship Id="rId10" Type="http://schemas.openxmlformats.org/officeDocument/2006/relationships/image" Target="../media/image17.wmf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2555776" y="548680"/>
            <a:ext cx="6192987" cy="1872207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900" b="1" i="1" dirty="0">
                <a:solidFill>
                  <a:srgbClr val="FF0000"/>
                </a:solidFill>
                <a:latin typeface="Comic Sans MS" pitchFamily="66" charset="0"/>
              </a:rPr>
              <a:t>Učíme sa </a:t>
            </a:r>
            <a:r>
              <a:rPr lang="sk-SK" sz="4900" b="1" i="1" dirty="0" smtClean="0">
                <a:solidFill>
                  <a:srgbClr val="FF0000"/>
                </a:solidFill>
                <a:latin typeface="Comic Sans MS" pitchFamily="66" charset="0"/>
              </a:rPr>
              <a:t>so </a:t>
            </a:r>
            <a:r>
              <a:rPr lang="sk-SK" sz="4900" b="1" i="1" dirty="0" err="1" smtClean="0">
                <a:solidFill>
                  <a:srgbClr val="FF0000"/>
                </a:solidFill>
                <a:latin typeface="Comic Sans MS" pitchFamily="66" charset="0"/>
              </a:rPr>
              <a:t>žirafkou</a:t>
            </a:r>
            <a:r>
              <a:rPr lang="sk-SK" sz="4900" b="1" i="1" dirty="0" smtClean="0">
                <a:solidFill>
                  <a:srgbClr val="FF0000"/>
                </a:solidFill>
                <a:latin typeface="Comic Sans MS" pitchFamily="66" charset="0"/>
              </a:rPr>
              <a:t> Žofkou </a:t>
            </a:r>
            <a:r>
              <a:rPr lang="sk-SK" sz="6000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sk-SK" sz="6000" dirty="0">
                <a:solidFill>
                  <a:srgbClr val="FF0000"/>
                </a:solidFill>
                <a:latin typeface="Comic Sans MS" pitchFamily="66" charset="0"/>
              </a:rPr>
            </a:br>
            <a:endParaRPr lang="sk-SK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635896" y="2204864"/>
            <a:ext cx="1512168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5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Ž</a:t>
            </a:r>
            <a:endParaRPr lang="sk-SK" sz="25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5543624" y="2204864"/>
            <a:ext cx="1614546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5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ž</a:t>
            </a:r>
            <a:endParaRPr lang="sk-SK" sz="25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483768" y="404664"/>
            <a:ext cx="6408712" cy="94096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3200" b="1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Prečítajte </a:t>
            </a:r>
            <a:r>
              <a:rPr lang="sk-SK" sz="3200" b="1" cap="small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žirafke</a:t>
            </a:r>
            <a:r>
              <a:rPr lang="sk-SK" sz="3200" b="1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Žofke slabiky</a:t>
            </a:r>
            <a:endParaRPr lang="sk-SK" sz="3200" b="1" cap="small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Slnko 3"/>
          <p:cNvSpPr/>
          <p:nvPr/>
        </p:nvSpPr>
        <p:spPr>
          <a:xfrm>
            <a:off x="2339752" y="1556792"/>
            <a:ext cx="2571750" cy="2143125"/>
          </a:xfrm>
          <a:prstGeom prst="sun">
            <a:avLst/>
          </a:prstGeom>
          <a:solidFill>
            <a:srgbClr val="FF6600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ža</a:t>
            </a:r>
            <a:endParaRPr kumimoji="0" lang="sk-SK" sz="4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lnko 5"/>
          <p:cNvSpPr/>
          <p:nvPr/>
        </p:nvSpPr>
        <p:spPr>
          <a:xfrm>
            <a:off x="6084168" y="692696"/>
            <a:ext cx="2571750" cy="2143125"/>
          </a:xfrm>
          <a:prstGeom prst="sun">
            <a:avLst/>
          </a:prstGeom>
          <a:solidFill>
            <a:srgbClr val="FF6600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ži</a:t>
            </a:r>
          </a:p>
        </p:txBody>
      </p:sp>
      <p:sp>
        <p:nvSpPr>
          <p:cNvPr id="8" name="Slnko 7"/>
          <p:cNvSpPr/>
          <p:nvPr/>
        </p:nvSpPr>
        <p:spPr>
          <a:xfrm>
            <a:off x="4427984" y="2564904"/>
            <a:ext cx="2571750" cy="2143125"/>
          </a:xfrm>
          <a:prstGeom prst="sun">
            <a:avLst/>
          </a:prstGeom>
          <a:solidFill>
            <a:srgbClr val="FF6600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že</a:t>
            </a:r>
          </a:p>
        </p:txBody>
      </p:sp>
      <p:sp>
        <p:nvSpPr>
          <p:cNvPr id="10" name="Slnko 9"/>
          <p:cNvSpPr/>
          <p:nvPr/>
        </p:nvSpPr>
        <p:spPr>
          <a:xfrm>
            <a:off x="2843808" y="4221088"/>
            <a:ext cx="2571750" cy="2143125"/>
          </a:xfrm>
          <a:prstGeom prst="sun">
            <a:avLst/>
          </a:prstGeom>
          <a:solidFill>
            <a:srgbClr val="FF6600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žo</a:t>
            </a:r>
            <a:endParaRPr kumimoji="0" lang="sk-SK" sz="4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2" name="Slnko 11"/>
          <p:cNvSpPr/>
          <p:nvPr/>
        </p:nvSpPr>
        <p:spPr>
          <a:xfrm>
            <a:off x="6012160" y="4293096"/>
            <a:ext cx="2571750" cy="2143125"/>
          </a:xfrm>
          <a:prstGeom prst="sun">
            <a:avLst/>
          </a:prstGeom>
          <a:solidFill>
            <a:srgbClr val="FF6600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žu</a:t>
            </a:r>
            <a:endParaRPr kumimoji="0" lang="sk-SK" sz="4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483768" y="404664"/>
            <a:ext cx="6408712" cy="94096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3200" b="1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Prečítajte </a:t>
            </a:r>
            <a:r>
              <a:rPr lang="sk-SK" sz="3200" b="1" cap="small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žirafke</a:t>
            </a:r>
            <a:r>
              <a:rPr lang="sk-SK" sz="3200" b="1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Žofke slová</a:t>
            </a:r>
            <a:endParaRPr lang="sk-SK" sz="3200" b="1" cap="small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483768" y="1196752"/>
            <a:ext cx="63722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lang="sk-SK" sz="6200" b="1" kern="0" dirty="0" smtClean="0">
                <a:solidFill>
                  <a:srgbClr val="FF0000"/>
                </a:solidFill>
              </a:rPr>
              <a:t>muž</a:t>
            </a:r>
            <a:r>
              <a:rPr kumimoji="0" lang="sk-SK" sz="6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 jež  nuž  rúž</a:t>
            </a:r>
            <a:r>
              <a:rPr lang="sk-SK" sz="6200" b="1" kern="0" dirty="0">
                <a:solidFill>
                  <a:srgbClr val="FF0000"/>
                </a:solidFill>
              </a:rPr>
              <a:t> </a:t>
            </a:r>
            <a:r>
              <a:rPr kumimoji="0" lang="sk-SK" sz="6200" b="1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žart</a:t>
            </a:r>
            <a:r>
              <a:rPr kumimoji="0" lang="sk-SK" sz="6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 žaba</a:t>
            </a:r>
            <a:r>
              <a:rPr kumimoji="0" lang="sk-SK" sz="6200" b="1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 žena </a:t>
            </a:r>
            <a:r>
              <a:rPr kumimoji="0" lang="sk-SK" sz="6200" b="1" i="0" u="none" strike="noStrike" kern="0" cap="none" spc="0" normalizeH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</a:rPr>
              <a:t>žito  koža  ryža  </a:t>
            </a:r>
            <a:r>
              <a:rPr kumimoji="0" lang="sk-SK" sz="62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župan  kaluž  </a:t>
            </a:r>
            <a:r>
              <a:rPr kumimoji="0" lang="sk-SK" sz="62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život  garáž      </a:t>
            </a:r>
            <a:r>
              <a:rPr kumimoji="0" lang="sk-SK" sz="62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žralok  žemľa  </a:t>
            </a:r>
            <a:r>
              <a:rPr kumimoji="0" lang="sk-SK" sz="6200" b="1" i="0" u="none" strike="noStrike" kern="0" cap="none" spc="0" normalizeH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</a:rPr>
              <a:t>žatva  ježko  </a:t>
            </a:r>
            <a:endParaRPr kumimoji="0" lang="sk-SK" sz="6200" b="1" i="0" u="none" strike="noStrike" kern="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sk-SK" sz="6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          </a:t>
            </a:r>
            <a:endParaRPr kumimoji="0" lang="sk-SK" sz="3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2483768" y="548680"/>
            <a:ext cx="6336704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>
                <a:solidFill>
                  <a:srgbClr val="CC6600"/>
                </a:solidFill>
              </a:rPr>
              <a:t>v</a:t>
            </a:r>
            <a:r>
              <a:rPr lang="sk-SK" sz="6200" b="1" kern="0" dirty="0" smtClean="0">
                <a:solidFill>
                  <a:srgbClr val="CC6600"/>
                </a:solidFill>
              </a:rPr>
              <a:t>ážka 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>
                <a:solidFill>
                  <a:srgbClr val="CC6600"/>
                </a:solidFill>
              </a:rPr>
              <a:t> </a:t>
            </a:r>
            <a:r>
              <a:rPr lang="sk-SK" sz="6200" b="1" kern="0" dirty="0" smtClean="0">
                <a:solidFill>
                  <a:srgbClr val="CC6600"/>
                </a:solidFill>
              </a:rPr>
              <a:t>             mreža 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 smtClean="0">
                <a:solidFill>
                  <a:srgbClr val="00B050"/>
                </a:solidFill>
              </a:rPr>
              <a:t>žirafa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>
                <a:solidFill>
                  <a:srgbClr val="00B050"/>
                </a:solidFill>
              </a:rPr>
              <a:t> </a:t>
            </a:r>
            <a:r>
              <a:rPr lang="sk-SK" sz="6200" b="1" kern="0" dirty="0" smtClean="0">
                <a:solidFill>
                  <a:srgbClr val="00B050"/>
                </a:solidFill>
              </a:rPr>
              <a:t>              železo 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>
                <a:solidFill>
                  <a:srgbClr val="FF6600"/>
                </a:solidFill>
              </a:rPr>
              <a:t> </a:t>
            </a:r>
            <a:r>
              <a:rPr lang="sk-SK" sz="6200" b="1" kern="0" dirty="0" smtClean="0">
                <a:solidFill>
                  <a:srgbClr val="FF6600"/>
                </a:solidFill>
              </a:rPr>
              <a:t>žihadlo  žuvačka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 smtClean="0">
                <a:solidFill>
                  <a:srgbClr val="00B0F0"/>
                </a:solidFill>
              </a:rPr>
              <a:t>       pyžama</a:t>
            </a:r>
            <a:r>
              <a:rPr lang="sk-SK" sz="6200" b="1" kern="0" dirty="0" smtClean="0">
                <a:solidFill>
                  <a:srgbClr val="00B050"/>
                </a:solidFill>
              </a:rPr>
              <a:t>  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 smtClean="0">
                <a:solidFill>
                  <a:srgbClr val="FF0000"/>
                </a:solidFill>
              </a:rPr>
              <a:t>         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>
                <a:solidFill>
                  <a:srgbClr val="FF0000"/>
                </a:solidFill>
              </a:rPr>
              <a:t> </a:t>
            </a:r>
            <a:r>
              <a:rPr lang="sk-SK" sz="6200" b="1" kern="0" dirty="0" smtClean="0">
                <a:solidFill>
                  <a:srgbClr val="FF0000"/>
                </a:solidFill>
              </a:rPr>
              <a:t>    </a:t>
            </a:r>
            <a:endParaRPr lang="sk-SK" sz="6200" b="1" kern="0" dirty="0">
              <a:solidFill>
                <a:srgbClr val="7030A0"/>
              </a:solidFill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 smtClean="0">
                <a:solidFill>
                  <a:srgbClr val="0070C0"/>
                </a:solidFill>
              </a:rPr>
              <a:t>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483768" y="404664"/>
            <a:ext cx="6408712" cy="94096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3200" b="1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Prečítajte </a:t>
            </a:r>
            <a:r>
              <a:rPr lang="sk-SK" sz="3200" b="1" cap="small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žirafke</a:t>
            </a:r>
            <a:r>
              <a:rPr lang="sk-SK" sz="3200" b="1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Žofke vety</a:t>
            </a:r>
            <a:endParaRPr lang="sk-SK" sz="3200" b="1" cap="small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Zaoblený obdĺžnik 2"/>
          <p:cNvSpPr/>
          <p:nvPr/>
        </p:nvSpPr>
        <p:spPr>
          <a:xfrm>
            <a:off x="2555776" y="1124744"/>
            <a:ext cx="6336704" cy="1512168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2483768" y="2852936"/>
            <a:ext cx="6336704" cy="864096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2483768" y="3933056"/>
            <a:ext cx="6336704" cy="1296144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627784" y="1196752"/>
            <a:ext cx="626469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0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Vo vrecku </a:t>
            </a:r>
            <a:r>
              <a:rPr lang="sk-SK" sz="4000" b="1" dirty="0" err="1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Hupsovho</a:t>
            </a:r>
            <a:r>
              <a:rPr lang="sk-SK" sz="40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župana žuje žaba žuvačku .</a:t>
            </a:r>
            <a:endParaRPr lang="sk-SK" sz="40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555776" y="2852936"/>
            <a:ext cx="62646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0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Čaká na </a:t>
            </a:r>
            <a:r>
              <a:rPr lang="sk-SK" sz="4000" b="1" dirty="0" err="1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Hupsa</a:t>
            </a:r>
            <a:r>
              <a:rPr lang="sk-SK" sz="40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 uvažuje.</a:t>
            </a:r>
            <a:endParaRPr lang="sk-SK" sz="40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2627784" y="3933056"/>
            <a:ext cx="626469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0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Ak ma </a:t>
            </a:r>
            <a:r>
              <a:rPr lang="sk-SK" sz="40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Hups objaví, vezme to ako žart?</a:t>
            </a:r>
            <a:endParaRPr lang="sk-SK" sz="40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2483768" y="5517232"/>
            <a:ext cx="6336704" cy="864096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555776" y="5589240"/>
            <a:ext cx="62646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0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Či pobeží žalovať?</a:t>
            </a:r>
            <a:endParaRPr lang="sk-SK" sz="40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2555776" y="476672"/>
            <a:ext cx="6336704" cy="1368152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Zaoblený obdĺžnik 2"/>
          <p:cNvSpPr/>
          <p:nvPr/>
        </p:nvSpPr>
        <p:spPr>
          <a:xfrm>
            <a:off x="2483768" y="1916832"/>
            <a:ext cx="6336704" cy="1368152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555776" y="476672"/>
            <a:ext cx="626469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0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Možno to prežijem živá a zdravá</a:t>
            </a:r>
            <a:r>
              <a:rPr lang="sk-SK" sz="40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sk-SK" sz="40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555776" y="1988840"/>
            <a:ext cx="626469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0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A možno ma Hups od ľaku roztrhne ako žabu</a:t>
            </a:r>
            <a:r>
              <a:rPr lang="sk-SK" sz="40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sk-SK" sz="40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rázok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356992"/>
            <a:ext cx="4464496" cy="3168352"/>
          </a:xfrm>
          <a:prstGeom prst="rect">
            <a:avLst/>
          </a:prstGeom>
          <a:noFill/>
          <a:ln w="9525">
            <a:solidFill>
              <a:sysClr val="window" lastClr="FFFFFF">
                <a:lumMod val="65000"/>
              </a:sysClr>
            </a:solidFill>
            <a:miter lim="800000"/>
            <a:headEnd/>
            <a:tailEnd/>
          </a:ln>
        </p:spPr>
      </p:pic>
      <p:sp>
        <p:nvSpPr>
          <p:cNvPr id="10" name="Zaoblený obdĺžnik 9"/>
          <p:cNvSpPr/>
          <p:nvPr/>
        </p:nvSpPr>
        <p:spPr>
          <a:xfrm>
            <a:off x="3419872" y="4293096"/>
            <a:ext cx="1944216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3419872" y="5373216"/>
            <a:ext cx="914400" cy="410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láčik 1"/>
          <p:cNvSpPr/>
          <p:nvPr/>
        </p:nvSpPr>
        <p:spPr>
          <a:xfrm>
            <a:off x="3347864" y="1988840"/>
            <a:ext cx="5329238" cy="2808288"/>
          </a:xfrm>
          <a:prstGeom prst="cloudCallout">
            <a:avLst>
              <a:gd name="adj1" fmla="val -68028"/>
              <a:gd name="adj2" fmla="val -6303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Hurá, už sme na konci! Dúfam, že si písmenko </a:t>
            </a:r>
            <a:r>
              <a:rPr lang="sk-SK" b="1" dirty="0" smtClean="0">
                <a:solidFill>
                  <a:srgbClr val="FF0000"/>
                </a:solidFill>
                <a:latin typeface="Comic Sans MS" pitchFamily="66" charset="0"/>
              </a:rPr>
              <a:t>Ž, ž</a:t>
            </a:r>
            <a:r>
              <a:rPr lang="sk-SK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k-SK" sz="2400" b="1" dirty="0" smtClean="0">
                <a:solidFill>
                  <a:srgbClr val="0070C0"/>
                </a:solidFill>
                <a:latin typeface="Comic Sans MS" pitchFamily="66" charset="0"/>
              </a:rPr>
              <a:t>zapamätáte</a:t>
            </a:r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pPr>
              <a:defRPr/>
            </a:pPr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Ahoj nabudúce.</a:t>
            </a:r>
            <a:endParaRPr lang="sk-SK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2771800" y="1412776"/>
            <a:ext cx="58326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  <a:t>Prečo bocian zdvihol nohu, prečo sklonil hlavu? </a:t>
            </a:r>
          </a:p>
          <a:p>
            <a:r>
              <a:rPr lang="sk-SK" sz="3200" b="1" dirty="0" smtClean="0"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  <a:t>Lebo zazrel čupieť v tráve zelenkavú ... </a:t>
            </a:r>
            <a:endParaRPr lang="sk-SK" sz="3200" b="1" dirty="0">
              <a:solidFill>
                <a:srgbClr val="00B050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2771800" y="620688"/>
            <a:ext cx="460851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0" cap="none" spc="50" normalizeH="0" baseline="0" noProof="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Hádaj</a:t>
            </a:r>
            <a:r>
              <a:rPr kumimoji="0" lang="sk-SK" sz="4000" b="1" i="0" u="none" strike="noStrike" kern="0" cap="none" spc="50" normalizeH="0" baseline="0" noProof="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te</a:t>
            </a:r>
            <a:r>
              <a:rPr kumimoji="0" lang="sk-SK" sz="4000" b="1" i="0" u="none" strike="noStrike" kern="0" cap="none" spc="50" normalizeH="0" baseline="0" noProof="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 hádanky</a:t>
            </a:r>
          </a:p>
        </p:txBody>
      </p:sp>
      <p:pic>
        <p:nvPicPr>
          <p:cNvPr id="9" name="Obrázok 8" descr="žabka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284983"/>
            <a:ext cx="3240360" cy="3200843"/>
          </a:xfrm>
          <a:prstGeom prst="rect">
            <a:avLst/>
          </a:prstGeom>
        </p:spPr>
      </p:pic>
      <p:sp>
        <p:nvSpPr>
          <p:cNvPr id="10" name="Zaoblený obdĺžnik 9"/>
          <p:cNvSpPr/>
          <p:nvPr/>
        </p:nvSpPr>
        <p:spPr>
          <a:xfrm>
            <a:off x="5508104" y="3573016"/>
            <a:ext cx="2592288" cy="648072"/>
          </a:xfrm>
          <a:prstGeom prst="roundRect">
            <a:avLst/>
          </a:prstGeom>
          <a:solidFill>
            <a:srgbClr val="FFFFCC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ž</a:t>
            </a:r>
            <a:r>
              <a:rPr lang="sk-SK" sz="4000" b="1" kern="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abu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627784" y="620688"/>
            <a:ext cx="59046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rgbClr val="FF6600"/>
                </a:solidFill>
                <a:latin typeface="Comic Sans MS"/>
                <a:ea typeface="Times New Roman"/>
                <a:cs typeface="Times New Roman"/>
              </a:rPr>
              <a:t>Keď po vode loďka pláva, veľké vlny zanecháva. </a:t>
            </a:r>
          </a:p>
          <a:p>
            <a:r>
              <a:rPr lang="sk-SK" sz="3200" b="1" dirty="0" smtClean="0">
                <a:solidFill>
                  <a:srgbClr val="FF6600"/>
                </a:solidFill>
                <a:latin typeface="Comic Sans MS"/>
                <a:ea typeface="Times New Roman"/>
                <a:cs typeface="Times New Roman"/>
              </a:rPr>
              <a:t>Mama takú loďku má,</a:t>
            </a:r>
          </a:p>
          <a:p>
            <a:r>
              <a:rPr lang="sk-SK" sz="3200" b="1" dirty="0" smtClean="0">
                <a:solidFill>
                  <a:srgbClr val="FF6600"/>
                </a:solidFill>
                <a:latin typeface="Comic Sans MS"/>
                <a:ea typeface="Times New Roman"/>
                <a:cs typeface="Times New Roman"/>
              </a:rPr>
              <a:t>čo zas vlny vyrovná. </a:t>
            </a:r>
            <a:endParaRPr lang="sk-SK" sz="3200" b="1" dirty="0">
              <a:solidFill>
                <a:srgbClr val="FF6600"/>
              </a:solidFill>
            </a:endParaRPr>
          </a:p>
        </p:txBody>
      </p:sp>
      <p:pic>
        <p:nvPicPr>
          <p:cNvPr id="11268" name="Picture 4" descr="http://www.shark.sk/obrazky/57190/zehlicka-bosch-1200-w-origina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3573016"/>
            <a:ext cx="4868569" cy="3096344"/>
          </a:xfrm>
          <a:prstGeom prst="rect">
            <a:avLst/>
          </a:prstGeom>
          <a:noFill/>
        </p:spPr>
      </p:pic>
      <p:sp>
        <p:nvSpPr>
          <p:cNvPr id="5" name="Zaoblený obdĺžnik 4"/>
          <p:cNvSpPr/>
          <p:nvPr/>
        </p:nvSpPr>
        <p:spPr>
          <a:xfrm>
            <a:off x="5796136" y="2852936"/>
            <a:ext cx="2592288" cy="648072"/>
          </a:xfrm>
          <a:prstGeom prst="roundRect">
            <a:avLst/>
          </a:prstGeom>
          <a:solidFill>
            <a:srgbClr val="FFFFCC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ž</a:t>
            </a:r>
            <a:r>
              <a:rPr lang="sk-SK" sz="4000" b="1" kern="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ehlička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699792" y="620688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rgbClr val="CC6600"/>
                </a:solidFill>
                <a:latin typeface="Comic Sans MS"/>
                <a:ea typeface="Times New Roman"/>
                <a:cs typeface="Times New Roman"/>
              </a:rPr>
              <a:t>Na hlávočke čiapka hnedá, hlávka si ju z hlavy nedá. </a:t>
            </a:r>
            <a:endParaRPr lang="sk-SK" sz="3200" b="1" dirty="0">
              <a:solidFill>
                <a:srgbClr val="CC6600"/>
              </a:solidFill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210588">
            <a:off x="3248925" y="2306402"/>
            <a:ext cx="2587025" cy="295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ĺžnik 3"/>
          <p:cNvSpPr/>
          <p:nvPr/>
        </p:nvSpPr>
        <p:spPr>
          <a:xfrm>
            <a:off x="5724128" y="2060848"/>
            <a:ext cx="2592288" cy="648072"/>
          </a:xfrm>
          <a:prstGeom prst="roundRect">
            <a:avLst/>
          </a:prstGeom>
          <a:solidFill>
            <a:srgbClr val="FFFFCC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ž</a:t>
            </a:r>
            <a:r>
              <a:rPr lang="sk-SK" sz="4000" b="1" kern="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aluď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699792" y="620688"/>
            <a:ext cx="56886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  <a:t>Páli a oheň nie je, </a:t>
            </a:r>
          </a:p>
          <a:p>
            <a:r>
              <a:rPr lang="sk-SK" sz="3200" b="1" dirty="0" smtClean="0"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  <a:t>pichá a šidlo nie je. </a:t>
            </a:r>
            <a:endParaRPr lang="sk-SK" sz="3200" b="1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132856"/>
            <a:ext cx="257332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ĺžnik 3"/>
          <p:cNvSpPr/>
          <p:nvPr/>
        </p:nvSpPr>
        <p:spPr>
          <a:xfrm>
            <a:off x="5724128" y="2060848"/>
            <a:ext cx="2592288" cy="648072"/>
          </a:xfrm>
          <a:prstGeom prst="roundRect">
            <a:avLst/>
          </a:prstGeom>
          <a:solidFill>
            <a:srgbClr val="FFFFCC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ž</a:t>
            </a:r>
            <a:r>
              <a:rPr lang="sk-SK" sz="4000" b="1" kern="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ihľava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55776" y="404664"/>
            <a:ext cx="633670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Ž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aba, 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ž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aba maličká,</a:t>
            </a:r>
            <a:b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skáč si pekne, 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ž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abička,</a:t>
            </a:r>
            <a:b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na vodu ťa hádžem,</a:t>
            </a:r>
            <a:b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mocne, ako vládzem.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Comic Sans MS" pitchFamily="66" charset="0"/>
            </a:endParaRPr>
          </a:p>
        </p:txBody>
      </p:sp>
      <p:pic>
        <p:nvPicPr>
          <p:cNvPr id="4" name="Picture 5" descr="žabka v mláke-www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492896"/>
            <a:ext cx="4320480" cy="420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3059832" y="620688"/>
            <a:ext cx="1225550" cy="208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9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ž</a:t>
            </a: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2627784" y="3140968"/>
            <a:ext cx="2232025" cy="3240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9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Ž</a:t>
            </a:r>
          </a:p>
        </p:txBody>
      </p:sp>
      <p:pic>
        <p:nvPicPr>
          <p:cNvPr id="4" name="Picture 5" descr="pismena_z¦î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819" r="8231"/>
          <a:stretch>
            <a:fillRect/>
          </a:stretch>
        </p:blipFill>
        <p:spPr bwMode="auto">
          <a:xfrm>
            <a:off x="5652120" y="404664"/>
            <a:ext cx="2792090" cy="332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pismena Z¦î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231" r="8231"/>
          <a:stretch>
            <a:fillRect/>
          </a:stretch>
        </p:blipFill>
        <p:spPr bwMode="auto">
          <a:xfrm>
            <a:off x="5724128" y="3429000"/>
            <a:ext cx="286440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555776" y="404664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32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ktorých slovách počujete </a:t>
            </a:r>
            <a:r>
              <a:rPr lang="sk-SK" sz="32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ž?</a:t>
            </a:r>
            <a:endParaRPr lang="sk-SK" sz="32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ok 41" descr="ruž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903238"/>
            <a:ext cx="1448371" cy="155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smilie_gr_179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420888"/>
            <a:ext cx="9937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3068960"/>
            <a:ext cx="1368152" cy="93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ok 6" descr="smilie_gr_179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077072"/>
            <a:ext cx="9937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5301208"/>
            <a:ext cx="1099270" cy="1161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C:\Documents and Settings\Juraj\Desktop\Obrázky\kon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2980932"/>
            <a:ext cx="1902644" cy="2677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ok 9" descr="smilie_gr_179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5805264"/>
            <a:ext cx="9937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9" descr="33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4509120"/>
            <a:ext cx="1132758" cy="90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ok 11" descr="smilie_gr_179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5589240"/>
            <a:ext cx="9937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Obrázok 1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933056"/>
            <a:ext cx="2556513" cy="255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ázok 13" descr="smilie_gr_179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4365104"/>
            <a:ext cx="9937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1412776"/>
            <a:ext cx="116282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9" descr="C:\Users\honzovai\AppData\Local\Microsoft\Windows\Temporary Internet Files\Content.IE5\8S42CIKV\MC90001324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112" y="2420888"/>
            <a:ext cx="1080120" cy="869947"/>
          </a:xfrm>
          <a:prstGeom prst="rect">
            <a:avLst/>
          </a:prstGeom>
          <a:noFill/>
        </p:spPr>
      </p:pic>
      <p:pic>
        <p:nvPicPr>
          <p:cNvPr id="16386" name="Picture 2" descr="http://thumbs.dreamstime.com/z/circus-clown-juggler-24480599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980728"/>
            <a:ext cx="1411585" cy="2427362"/>
          </a:xfrm>
          <a:prstGeom prst="rect">
            <a:avLst/>
          </a:prstGeom>
          <a:noFill/>
        </p:spPr>
      </p:pic>
      <p:pic>
        <p:nvPicPr>
          <p:cNvPr id="20" name="Obrázok 19" descr="smilie_gr_179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501008"/>
            <a:ext cx="9937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483768" y="404664"/>
            <a:ext cx="6408712" cy="94096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3200" b="1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Ako sa volajú dievčatá?</a:t>
            </a:r>
            <a:endParaRPr lang="sk-SK" sz="3200" b="1" cap="small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" name="Picture 14" descr="5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564904"/>
            <a:ext cx="3024336" cy="4293096"/>
          </a:xfrm>
          <a:prstGeom prst="rect">
            <a:avLst/>
          </a:prstGeom>
          <a:noFill/>
        </p:spPr>
      </p:pic>
      <p:pic>
        <p:nvPicPr>
          <p:cNvPr id="4" name="Picture 7" descr="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501008"/>
            <a:ext cx="3657178" cy="3096344"/>
          </a:xfrm>
          <a:prstGeom prst="rect">
            <a:avLst/>
          </a:prstGeom>
          <a:noFill/>
        </p:spPr>
      </p:pic>
      <p:sp>
        <p:nvSpPr>
          <p:cNvPr id="5" name="Zástupný symbol obsahu 3"/>
          <p:cNvSpPr txBox="1">
            <a:spLocks/>
          </p:cNvSpPr>
          <p:nvPr/>
        </p:nvSpPr>
        <p:spPr>
          <a:xfrm>
            <a:off x="2555776" y="1124744"/>
            <a:ext cx="1440160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lang="sk-SK" sz="6000" dirty="0" err="1" smtClean="0">
                <a:solidFill>
                  <a:srgbClr val="FF0000"/>
                </a:solidFill>
                <a:cs typeface="Times New Roman" pitchFamily="18" charset="0"/>
              </a:rPr>
              <a:t>Ž</a:t>
            </a:r>
            <a:r>
              <a:rPr lang="sk-SK" sz="6000" dirty="0" err="1" smtClean="0">
                <a:solidFill>
                  <a:srgbClr val="0070C0"/>
                </a:solidFill>
                <a:cs typeface="Times New Roman" pitchFamily="18" charset="0"/>
              </a:rPr>
              <a:t>a</a:t>
            </a:r>
            <a:r>
              <a:rPr kumimoji="0" lang="sk-SK" sz="6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sk-SK" sz="6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obsahu 3"/>
          <p:cNvSpPr txBox="1">
            <a:spLocks/>
          </p:cNvSpPr>
          <p:nvPr/>
        </p:nvSpPr>
        <p:spPr>
          <a:xfrm>
            <a:off x="2555776" y="2060848"/>
            <a:ext cx="2520280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lang="sk-SK" sz="6000" dirty="0" smtClean="0">
                <a:solidFill>
                  <a:srgbClr val="FF0000"/>
                </a:solidFill>
                <a:cs typeface="Times New Roman" pitchFamily="18" charset="0"/>
              </a:rPr>
              <a:t>Ž</a:t>
            </a:r>
            <a:r>
              <a:rPr lang="sk-SK" sz="6000" dirty="0" smtClean="0">
                <a:solidFill>
                  <a:srgbClr val="0070C0"/>
                </a:solidFill>
                <a:cs typeface="Times New Roman" pitchFamily="18" charset="0"/>
              </a:rPr>
              <a:t>aneta</a:t>
            </a:r>
            <a:r>
              <a:rPr kumimoji="0" lang="sk-SK" sz="6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sk-SK" sz="6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obsahu 3"/>
          <p:cNvSpPr txBox="1">
            <a:spLocks/>
          </p:cNvSpPr>
          <p:nvPr/>
        </p:nvSpPr>
        <p:spPr>
          <a:xfrm>
            <a:off x="4932040" y="1052736"/>
            <a:ext cx="1440160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lang="sk-SK" sz="6000" dirty="0" smtClean="0">
                <a:solidFill>
                  <a:srgbClr val="FF0000"/>
                </a:solidFill>
                <a:cs typeface="Times New Roman" pitchFamily="18" charset="0"/>
              </a:rPr>
              <a:t>Ž</a:t>
            </a:r>
            <a:r>
              <a:rPr lang="sk-SK" sz="6000" dirty="0" smtClean="0">
                <a:solidFill>
                  <a:srgbClr val="0070C0"/>
                </a:solidFill>
                <a:cs typeface="Times New Roman" pitchFamily="18" charset="0"/>
              </a:rPr>
              <a:t>e</a:t>
            </a:r>
            <a:r>
              <a:rPr kumimoji="0" lang="sk-SK" sz="6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sk-SK" sz="6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ástupný symbol obsahu 3"/>
          <p:cNvSpPr txBox="1">
            <a:spLocks/>
          </p:cNvSpPr>
          <p:nvPr/>
        </p:nvSpPr>
        <p:spPr>
          <a:xfrm>
            <a:off x="4932040" y="2060848"/>
            <a:ext cx="1944216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lang="sk-SK" sz="6000" dirty="0" smtClean="0">
                <a:solidFill>
                  <a:srgbClr val="FF0000"/>
                </a:solidFill>
                <a:cs typeface="Times New Roman" pitchFamily="18" charset="0"/>
              </a:rPr>
              <a:t>Ž</a:t>
            </a:r>
            <a:r>
              <a:rPr lang="sk-SK" sz="6000" dirty="0" smtClean="0">
                <a:solidFill>
                  <a:srgbClr val="0070C0"/>
                </a:solidFill>
                <a:cs typeface="Times New Roman" pitchFamily="18" charset="0"/>
              </a:rPr>
              <a:t>elka</a:t>
            </a:r>
            <a:r>
              <a:rPr kumimoji="0" lang="sk-SK" sz="6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sk-SK" sz="6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ástupný symbol obsahu 3"/>
          <p:cNvSpPr txBox="1">
            <a:spLocks/>
          </p:cNvSpPr>
          <p:nvPr/>
        </p:nvSpPr>
        <p:spPr>
          <a:xfrm>
            <a:off x="7092280" y="1124744"/>
            <a:ext cx="1440160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lang="sk-SK" sz="6000" dirty="0" err="1" smtClean="0">
                <a:solidFill>
                  <a:srgbClr val="FF0000"/>
                </a:solidFill>
                <a:cs typeface="Times New Roman" pitchFamily="18" charset="0"/>
              </a:rPr>
              <a:t>Ž</a:t>
            </a:r>
            <a:r>
              <a:rPr lang="sk-SK" sz="6000" dirty="0" err="1" smtClean="0">
                <a:solidFill>
                  <a:srgbClr val="0070C0"/>
                </a:solidFill>
                <a:cs typeface="Times New Roman" pitchFamily="18" charset="0"/>
              </a:rPr>
              <a:t>o</a:t>
            </a:r>
            <a:r>
              <a:rPr kumimoji="0" lang="sk-SK" sz="6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sk-SK" sz="6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obsahu 3"/>
          <p:cNvSpPr txBox="1">
            <a:spLocks/>
          </p:cNvSpPr>
          <p:nvPr/>
        </p:nvSpPr>
        <p:spPr>
          <a:xfrm>
            <a:off x="7092280" y="1988840"/>
            <a:ext cx="1872208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lang="sk-SK" sz="6000" dirty="0" smtClean="0">
                <a:solidFill>
                  <a:srgbClr val="FF0000"/>
                </a:solidFill>
                <a:cs typeface="Times New Roman" pitchFamily="18" charset="0"/>
              </a:rPr>
              <a:t>Ž</a:t>
            </a:r>
            <a:r>
              <a:rPr lang="sk-SK" sz="6000" dirty="0" smtClean="0">
                <a:solidFill>
                  <a:srgbClr val="0070C0"/>
                </a:solidFill>
                <a:cs typeface="Times New Roman" pitchFamily="18" charset="0"/>
              </a:rPr>
              <a:t>ofia</a:t>
            </a:r>
            <a:r>
              <a:rPr kumimoji="0" lang="sk-SK" sz="6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sk-SK" sz="6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theme/theme1.xml><?xml version="1.0" encoding="utf-8"?>
<a:theme xmlns:a="http://schemas.openxmlformats.org/drawingml/2006/main" name="žirafka">
  <a:themeElements>
    <a:clrScheme name="Kópia – Kubko a Maťko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ópia – Kubko a Maťko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ópia – Kubko a Maťko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ópia – Kubko a Maťko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ópia – Kubko a Maťko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ópia – Kubko a Maťko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ópia – Kubko a Maťko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ópia – Kubko a Maťko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ópia – Kubko a Maťko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žirafka</Template>
  <TotalTime>184</TotalTime>
  <Words>196</Words>
  <Application>Microsoft Office PowerPoint</Application>
  <PresentationFormat>Prezentácia na obrazovke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žirafka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Učíme sa so žirafkou Žofkou Ž, ž</dc:title>
  <dc:creator>Eva Siposová</dc:creator>
  <cp:lastModifiedBy>Windows User</cp:lastModifiedBy>
  <cp:revision>19</cp:revision>
  <dcterms:created xsi:type="dcterms:W3CDTF">2014-04-13T08:27:40Z</dcterms:created>
  <dcterms:modified xsi:type="dcterms:W3CDTF">2020-04-24T20:03:38Z</dcterms:modified>
</cp:coreProperties>
</file>