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8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Kliknite sem a upravte štýl predlohy podnadpisov.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4/2/2020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ajka57.cz/images/obrazky/svatky/velikonoce/gifove_obrazky/velikonoce3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kXsdn480P0w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ahUKEwjf2O6-yMXLAhWq8HIKHVCaCOQQjRwIBw&amp;url=http://mesto.hnusta.sk/velka-noc-najvyznamnejsi-krestansky-sviatok&amp;psig=AFQjCNFH9-b8Gk5SXhuXkXUynJ4mYBAh-w&amp;ust=145823003648388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5896" y="1389017"/>
            <a:ext cx="4665407" cy="1605974"/>
          </a:xfrm>
        </p:spPr>
        <p:txBody>
          <a:bodyPr>
            <a:normAutofit/>
          </a:bodyPr>
          <a:lstStyle/>
          <a:p>
            <a:r>
              <a:rPr lang="sk-SK" sz="6600" b="1" dirty="0" smtClean="0">
                <a:solidFill>
                  <a:srgbClr val="C00000"/>
                </a:solidFill>
              </a:rPr>
              <a:t>Veľká noc</a:t>
            </a:r>
            <a:endParaRPr lang="sk-SK" sz="6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63650" y="3895381"/>
            <a:ext cx="4500699" cy="1140446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Mgr. Mária </a:t>
            </a:r>
            <a:r>
              <a:rPr lang="sk-SK" b="1" dirty="0" err="1" smtClean="0">
                <a:solidFill>
                  <a:srgbClr val="C00000"/>
                </a:solidFill>
              </a:rPr>
              <a:t>Kmecová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Mary\Desktop\veliko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6315" cy="3067043"/>
          </a:xfrm>
          <a:prstGeom prst="rect">
            <a:avLst/>
          </a:prstGeom>
          <a:noFill/>
        </p:spPr>
      </p:pic>
      <p:pic>
        <p:nvPicPr>
          <p:cNvPr id="5" name="Picture 2" descr="C:\Users\Mary\Desktop\velik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4821805"/>
            <a:ext cx="3810000" cy="2381250"/>
          </a:xfrm>
          <a:prstGeom prst="rect">
            <a:avLst/>
          </a:prstGeom>
          <a:noFill/>
        </p:spPr>
      </p:pic>
      <p:pic>
        <p:nvPicPr>
          <p:cNvPr id="9219" name="Picture 3" descr="C:\Users\Mary\Desktop\velik6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50624" y="3305175"/>
            <a:ext cx="3394142" cy="3552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6037" y="402076"/>
            <a:ext cx="5802516" cy="121920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Veľká noc 2020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6848" y="1984443"/>
            <a:ext cx="6504295" cy="4445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Tohto roku Veľkú noc slávime v dňoch :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5.4. – Kvetná nedeľa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9.4. – Zelený štvrtok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10.4. - Veľký piatok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11.4. - Biela sobota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12.4. - Veľkonočná nedeľa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13,4.- Veľkonočný pondelok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C:\Users\Mary\Desktop\veliko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9475" cy="1970087"/>
          </a:xfrm>
          <a:prstGeom prst="rect">
            <a:avLst/>
          </a:prstGeom>
          <a:noFill/>
        </p:spPr>
      </p:pic>
      <p:pic>
        <p:nvPicPr>
          <p:cNvPr id="5" name="Picture 2" descr="C:\Users\Mary\Desktop\velik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4821805"/>
            <a:ext cx="3810000" cy="2381250"/>
          </a:xfrm>
          <a:prstGeom prst="rect">
            <a:avLst/>
          </a:prstGeom>
          <a:noFill/>
        </p:spPr>
      </p:pic>
      <p:pic>
        <p:nvPicPr>
          <p:cNvPr id="2051" name="Picture 3" descr="C:\Users\Mary\Desktop\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906" y="5144720"/>
            <a:ext cx="1960108" cy="1713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8676" y="1822315"/>
            <a:ext cx="5685784" cy="12192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/>
            </a:r>
            <a:br>
              <a:rPr lang="sk-SK" b="1" dirty="0" smtClean="0">
                <a:solidFill>
                  <a:srgbClr val="C00000"/>
                </a:solidFill>
              </a:rPr>
            </a:br>
            <a:r>
              <a:rPr lang="sk-SK" b="1" dirty="0" smtClean="0">
                <a:solidFill>
                  <a:srgbClr val="C00000"/>
                </a:solidFill>
              </a:rPr>
              <a:t/>
            </a:r>
            <a:br>
              <a:rPr lang="sk-SK" b="1" dirty="0" smtClean="0">
                <a:solidFill>
                  <a:srgbClr val="C00000"/>
                </a:solidFill>
              </a:rPr>
            </a:br>
            <a:r>
              <a:rPr lang="sk-SK" b="1" dirty="0" smtClean="0">
                <a:solidFill>
                  <a:srgbClr val="C00000"/>
                </a:solidFill>
              </a:rPr>
              <a:t>Zdroje: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C00000"/>
                </a:solidFill>
                <a:hlinkClick r:id="rId2"/>
              </a:rPr>
              <a:t> </a:t>
            </a:r>
          </a:p>
          <a:p>
            <a:pPr>
              <a:buNone/>
            </a:pPr>
            <a:endParaRPr lang="sk-SK" dirty="0" smtClean="0">
              <a:solidFill>
                <a:srgbClr val="C00000"/>
              </a:solidFill>
              <a:hlinkClick r:id="rId2"/>
            </a:endParaRPr>
          </a:p>
          <a:p>
            <a:pPr>
              <a:buNone/>
            </a:pPr>
            <a:endParaRPr lang="sk-SK" dirty="0" smtClean="0">
              <a:solidFill>
                <a:srgbClr val="C00000"/>
              </a:solidFill>
              <a:hlinkClick r:id="rId2"/>
            </a:endParaRPr>
          </a:p>
          <a:p>
            <a:pPr>
              <a:buNone/>
            </a:pPr>
            <a:r>
              <a:rPr lang="sk-SK" dirty="0" smtClean="0">
                <a:solidFill>
                  <a:srgbClr val="C00000"/>
                </a:solidFill>
                <a:hlinkClick r:id="rId2"/>
              </a:rPr>
              <a:t>http://www.majka57.cz/images/obrazky/svatky/velikonoce/gifove_obrazky/velikonoce3.htm</a:t>
            </a:r>
            <a:endParaRPr lang="sk-SK" dirty="0" smtClean="0">
              <a:solidFill>
                <a:srgbClr val="C00000"/>
              </a:solidFill>
            </a:endParaRPr>
          </a:p>
          <a:p>
            <a:endParaRPr lang="sk-SK" dirty="0"/>
          </a:p>
        </p:txBody>
      </p:sp>
      <p:pic>
        <p:nvPicPr>
          <p:cNvPr id="4" name="Picture 2" descr="C:\Users\Mary\Desktop\veliko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9475" cy="19700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8317" y="743958"/>
            <a:ext cx="10813683" cy="1726425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      </a:t>
            </a:r>
            <a:r>
              <a:rPr lang="sk-SK" sz="2400" b="1" dirty="0" smtClean="0">
                <a:solidFill>
                  <a:srgbClr val="C00000"/>
                </a:solidFill>
              </a:rPr>
              <a:t>Veľká noc je najväčší sviatok všetkých kresťanov.</a:t>
            </a:r>
            <a:br>
              <a:rPr lang="sk-SK" sz="2400" b="1" dirty="0" smtClean="0">
                <a:solidFill>
                  <a:srgbClr val="C00000"/>
                </a:solidFill>
              </a:rPr>
            </a:br>
            <a:r>
              <a:rPr lang="sk-SK" sz="2400" b="1" dirty="0" smtClean="0">
                <a:solidFill>
                  <a:srgbClr val="C00000"/>
                </a:solidFill>
              </a:rPr>
              <a:t>       Slávi sa prvú nedeľu po prvom splne</a:t>
            </a:r>
            <a:br>
              <a:rPr lang="sk-SK" sz="2400" b="1" dirty="0" smtClean="0">
                <a:solidFill>
                  <a:srgbClr val="C00000"/>
                </a:solidFill>
              </a:rPr>
            </a:br>
            <a:r>
              <a:rPr lang="sk-SK" sz="2400" b="1" dirty="0" smtClean="0">
                <a:solidFill>
                  <a:srgbClr val="C00000"/>
                </a:solidFill>
              </a:rPr>
              <a:t>       jarnej rovnodennosti (po 21.marci).</a:t>
            </a:r>
            <a:endParaRPr lang="sk-SK" sz="2400" dirty="0"/>
          </a:p>
        </p:txBody>
      </p:sp>
      <p:pic>
        <p:nvPicPr>
          <p:cNvPr id="3" name="Picture 2" descr="C:\Users\Mary\Desktop\velik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821805"/>
            <a:ext cx="3810000" cy="2381250"/>
          </a:xfrm>
          <a:prstGeom prst="rect">
            <a:avLst/>
          </a:prstGeom>
          <a:noFill/>
        </p:spPr>
      </p:pic>
      <p:pic>
        <p:nvPicPr>
          <p:cNvPr id="3074" name="Picture 2" descr="C:\Users\Mary\Desktop\veliko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9475" cy="1970087"/>
          </a:xfrm>
          <a:prstGeom prst="rect">
            <a:avLst/>
          </a:prstGeom>
          <a:noFill/>
        </p:spPr>
      </p:pic>
      <p:pic>
        <p:nvPicPr>
          <p:cNvPr id="1026" name="Picture 2" descr="C:\Users\Mary\Desktop\1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648" y="4008061"/>
            <a:ext cx="3814309" cy="284994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378317" y="3221182"/>
            <a:ext cx="10099964" cy="78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530717" y="3373582"/>
            <a:ext cx="10099964" cy="78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530717" y="3221182"/>
            <a:ext cx="1009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hlinkClick r:id="rId5"/>
              </a:rPr>
              <a:t>https://www.youtube.com/watch?v=kXsdn480P0w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3306" y="1729740"/>
            <a:ext cx="10058402" cy="3543299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Sviatkom Veľkej noci predchádza  40-dňový pôst, ktorý začína </a:t>
            </a:r>
            <a:br>
              <a:rPr lang="sk-SK" sz="2400" b="1" dirty="0" smtClean="0">
                <a:solidFill>
                  <a:srgbClr val="C00000"/>
                </a:solidFill>
              </a:rPr>
            </a:br>
            <a:r>
              <a:rPr lang="sk-SK" sz="2400" b="1" dirty="0" smtClean="0">
                <a:solidFill>
                  <a:srgbClr val="C00000"/>
                </a:solidFill>
              </a:rPr>
              <a:t>od  popolcovej stredy.</a:t>
            </a:r>
            <a:br>
              <a:rPr lang="sk-SK" sz="2400" b="1" dirty="0" smtClean="0">
                <a:solidFill>
                  <a:srgbClr val="C00000"/>
                </a:solidFill>
              </a:rPr>
            </a:br>
            <a:r>
              <a:rPr lang="sk-SK" sz="2400" b="1" dirty="0" smtClean="0">
                <a:solidFill>
                  <a:srgbClr val="C00000"/>
                </a:solidFill>
              </a:rPr>
              <a:t/>
            </a:r>
            <a:br>
              <a:rPr lang="sk-SK" sz="2400" b="1" dirty="0" smtClean="0">
                <a:solidFill>
                  <a:srgbClr val="C00000"/>
                </a:solidFill>
              </a:rPr>
            </a:br>
            <a:r>
              <a:rPr lang="sk-SK" sz="2400" b="1" dirty="0" smtClean="0">
                <a:solidFill>
                  <a:srgbClr val="C00000"/>
                </a:solidFill>
              </a:rPr>
              <a:t>Na Kvetnú nedeľu sa posväcujú </a:t>
            </a:r>
            <a:r>
              <a:rPr lang="sk-SK" sz="2400" b="1" u="sng" dirty="0" smtClean="0">
                <a:solidFill>
                  <a:srgbClr val="C00000"/>
                </a:solidFill>
              </a:rPr>
              <a:t>bahniatka. </a:t>
            </a:r>
            <a:r>
              <a:rPr lang="sk-SK" sz="2400" b="1" dirty="0" smtClean="0">
                <a:solidFill>
                  <a:srgbClr val="C00000"/>
                </a:solidFill>
              </a:rPr>
              <a:t>Je to týždeň pred Veľkou nocou. Na pamiatku príchodu Ježiša Krista do </a:t>
            </a:r>
            <a:r>
              <a:rPr lang="sk-SK" sz="2400" b="1" dirty="0" err="1" smtClean="0">
                <a:solidFill>
                  <a:srgbClr val="C00000"/>
                </a:solidFill>
              </a:rPr>
              <a:t>Jeruzalema</a:t>
            </a:r>
            <a:r>
              <a:rPr lang="sk-SK" sz="2400" b="1" dirty="0" smtClean="0">
                <a:solidFill>
                  <a:srgbClr val="C00000"/>
                </a:solidFill>
              </a:rPr>
              <a:t>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3" name="Picture 2" descr="C:\Users\Mary\Desktop\velik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821805"/>
            <a:ext cx="3810000" cy="2381250"/>
          </a:xfrm>
          <a:prstGeom prst="rect">
            <a:avLst/>
          </a:prstGeom>
          <a:noFill/>
        </p:spPr>
      </p:pic>
      <p:pic>
        <p:nvPicPr>
          <p:cNvPr id="2050" name="Picture 2" descr="C:\Users\Mary\Desktop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37817">
            <a:off x="3182789" y="3137923"/>
            <a:ext cx="1492763" cy="5447514"/>
          </a:xfrm>
          <a:prstGeom prst="rect">
            <a:avLst/>
          </a:prstGeom>
          <a:noFill/>
        </p:spPr>
      </p:pic>
      <p:pic>
        <p:nvPicPr>
          <p:cNvPr id="5" name="Picture 2" descr="C:\Users\Mary\Desktop\veliko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49475" cy="19700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9132" y="381000"/>
            <a:ext cx="5625148" cy="121920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Výzdoba príbytkov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2545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solidFill>
                  <a:srgbClr val="C00000"/>
                </a:solidFill>
              </a:rPr>
              <a:t>   </a:t>
            </a:r>
            <a:r>
              <a:rPr lang="sk-SK" b="1" dirty="0" smtClean="0">
                <a:solidFill>
                  <a:srgbClr val="C00000"/>
                </a:solidFill>
              </a:rPr>
              <a:t>Gazdinky si krášlia svoje príbytky veľkonočnými ozdobami. Bahniatka, zlatý dážď či kvety alebo zelené vetvičky ozdobia maľovanými vajíčkami – 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kraslicami.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   Zdobia aj </a:t>
            </a:r>
            <a:r>
              <a:rPr lang="sk-SK" b="1" dirty="0" err="1" smtClean="0">
                <a:solidFill>
                  <a:srgbClr val="C00000"/>
                </a:solidFill>
              </a:rPr>
              <a:t>perníčky</a:t>
            </a:r>
            <a:r>
              <a:rPr lang="sk-SK" b="1" dirty="0" smtClean="0">
                <a:solidFill>
                  <a:srgbClr val="C00000"/>
                </a:solidFill>
              </a:rPr>
              <a:t>, najčastejšie v tvare vajíčok. 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4101" name="Picture 5" descr="C:\Users\Mary\Desktop\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66" y="3921034"/>
            <a:ext cx="3023214" cy="2773589"/>
          </a:xfrm>
          <a:prstGeom prst="rect">
            <a:avLst/>
          </a:prstGeom>
          <a:noFill/>
        </p:spPr>
      </p:pic>
      <p:pic>
        <p:nvPicPr>
          <p:cNvPr id="9" name="Picture 2" descr="C:\Users\Mary\Desktop\veliko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9475" cy="1970087"/>
          </a:xfrm>
          <a:prstGeom prst="rect">
            <a:avLst/>
          </a:prstGeom>
          <a:noFill/>
        </p:spPr>
      </p:pic>
      <p:pic>
        <p:nvPicPr>
          <p:cNvPr id="10" name="Picture 2" descr="C:\Users\Mary\Desktop\velik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860993"/>
            <a:ext cx="3810000" cy="2381250"/>
          </a:xfrm>
          <a:prstGeom prst="rect">
            <a:avLst/>
          </a:prstGeom>
          <a:noFill/>
        </p:spPr>
      </p:pic>
      <p:pic>
        <p:nvPicPr>
          <p:cNvPr id="4103" name="Picture 7" descr="C:\Users\Mary\Desktop\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118" y="4980562"/>
            <a:ext cx="1265903" cy="981075"/>
          </a:xfrm>
          <a:prstGeom prst="rect">
            <a:avLst/>
          </a:prstGeom>
          <a:noFill/>
        </p:spPr>
      </p:pic>
      <p:pic>
        <p:nvPicPr>
          <p:cNvPr id="4104" name="Picture 8" descr="C:\Users\Mary\Desktop\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2429" y="5694032"/>
            <a:ext cx="1211093" cy="867950"/>
          </a:xfrm>
          <a:prstGeom prst="rect">
            <a:avLst/>
          </a:prstGeom>
          <a:noFill/>
        </p:spPr>
      </p:pic>
      <p:pic>
        <p:nvPicPr>
          <p:cNvPr id="4105" name="Picture 9" descr="C:\Users\Mary\Desktop\5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8114" y="5227282"/>
            <a:ext cx="1366738" cy="10392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4412" y="487680"/>
            <a:ext cx="6310948" cy="1219200"/>
          </a:xfrm>
        </p:spPr>
        <p:txBody>
          <a:bodyPr/>
          <a:lstStyle/>
          <a:p>
            <a:r>
              <a:rPr lang="sk-SK" b="1" dirty="0" smtClean="0">
                <a:solidFill>
                  <a:srgbClr val="15990B"/>
                </a:solidFill>
              </a:rPr>
              <a:t>Zelený štvrtok</a:t>
            </a:r>
            <a:endParaRPr lang="sk-SK" b="1" dirty="0">
              <a:solidFill>
                <a:srgbClr val="15990B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2527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 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C00000"/>
                </a:solidFill>
              </a:rPr>
              <a:t>  </a:t>
            </a:r>
            <a:r>
              <a:rPr lang="sk-SK" b="1" dirty="0" smtClean="0">
                <a:solidFill>
                  <a:srgbClr val="C00000"/>
                </a:solidFill>
              </a:rPr>
              <a:t>Na Zelený štvrtok sa muži, ženy aj dospievajúca mládež chodili umývať do potoka. Začínalo sa už pred ranným zvonením. Varili zelené jedlá. V kostole si pripomíname poslednú Ježišovu večeru.</a:t>
            </a:r>
          </a:p>
          <a:p>
            <a:endParaRPr lang="sk-SK" dirty="0"/>
          </a:p>
        </p:txBody>
      </p:sp>
      <p:pic>
        <p:nvPicPr>
          <p:cNvPr id="4" name="Picture 2" descr="C:\Users\Mary\Desktop\veliko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9475" cy="1970087"/>
          </a:xfrm>
          <a:prstGeom prst="rect">
            <a:avLst/>
          </a:prstGeom>
          <a:noFill/>
        </p:spPr>
      </p:pic>
      <p:pic>
        <p:nvPicPr>
          <p:cNvPr id="5" name="Picture 2" descr="C:\Users\Mary\Desktop\velik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4821805"/>
            <a:ext cx="3810000" cy="2381250"/>
          </a:xfrm>
          <a:prstGeom prst="rect">
            <a:avLst/>
          </a:prstGeom>
          <a:noFill/>
        </p:spPr>
      </p:pic>
      <p:pic>
        <p:nvPicPr>
          <p:cNvPr id="8194" name="Picture 2" descr="C:\Users\Mary\Desktop\velik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6944" y="4448175"/>
            <a:ext cx="3019425" cy="2409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6292" y="381000"/>
            <a:ext cx="6234748" cy="1219200"/>
          </a:xfrm>
        </p:spPr>
        <p:txBody>
          <a:bodyPr/>
          <a:lstStyle/>
          <a:p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Veľký piatok</a:t>
            </a:r>
            <a:endParaRPr lang="sk-SK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1750" y="2219529"/>
            <a:ext cx="10058400" cy="2566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   </a:t>
            </a:r>
            <a:r>
              <a:rPr lang="sk-SK" b="1" dirty="0" smtClean="0">
                <a:solidFill>
                  <a:srgbClr val="C00000"/>
                </a:solidFill>
              </a:rPr>
              <a:t>Kresťania si na Veľký piatok pripomínajú potupnú smrť Ježiša Krista na kríži na vrchu Golgota. Zachováva sa prísny pôst - nejedáva sa mäso</a:t>
            </a:r>
            <a:r>
              <a:rPr lang="sk-SK" sz="2800" dirty="0" smtClean="0"/>
              <a:t>.</a:t>
            </a:r>
          </a:p>
          <a:p>
            <a:pPr>
              <a:buNone/>
            </a:pPr>
            <a:endParaRPr lang="sk-SK" sz="2800" b="1" dirty="0" smtClean="0">
              <a:solidFill>
                <a:srgbClr val="C00000"/>
              </a:solidFill>
            </a:endParaRPr>
          </a:p>
          <a:p>
            <a:endParaRPr lang="sk-SK" dirty="0"/>
          </a:p>
        </p:txBody>
      </p:sp>
      <p:pic>
        <p:nvPicPr>
          <p:cNvPr id="4" name="Picture 2" descr="C:\Users\Mary\Desktop\veliko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9475" cy="1970087"/>
          </a:xfrm>
          <a:prstGeom prst="rect">
            <a:avLst/>
          </a:prstGeom>
          <a:noFill/>
        </p:spPr>
      </p:pic>
      <p:pic>
        <p:nvPicPr>
          <p:cNvPr id="10242" name="Picture 2" descr="ukrizovani-men-vz-u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1508" y="3349672"/>
            <a:ext cx="2193317" cy="3041400"/>
          </a:xfrm>
          <a:prstGeom prst="rect">
            <a:avLst/>
          </a:prstGeom>
          <a:noFill/>
        </p:spPr>
      </p:pic>
      <p:pic>
        <p:nvPicPr>
          <p:cNvPr id="10243" name="Picture 3" descr="C:\Users\Mary\Desktop\veliko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7975" y="3797559"/>
            <a:ext cx="2213481" cy="30604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2972" y="335280"/>
            <a:ext cx="5137468" cy="121920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Biela sobota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87393" y="2083341"/>
            <a:ext cx="10058400" cy="2138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   Na Bielu sobotu sa ľudia venovali vareniu a pečeniu obradných jedál. Často sa varila šunka. Vo viacerých oblastiach pripravovali na Veľkú noc jahňa. Nikde nechýbali vajíčka. 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Mary\Desktop\veliko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9475" cy="1970087"/>
          </a:xfrm>
          <a:prstGeom prst="rect">
            <a:avLst/>
          </a:prstGeom>
          <a:noFill/>
        </p:spPr>
      </p:pic>
      <p:pic>
        <p:nvPicPr>
          <p:cNvPr id="7171" name="Picture 3" descr="C:\Users\Mary\Desktop\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15" y="3639830"/>
            <a:ext cx="2269645" cy="2829064"/>
          </a:xfrm>
          <a:prstGeom prst="rect">
            <a:avLst/>
          </a:prstGeom>
          <a:noFill/>
        </p:spPr>
      </p:pic>
      <p:pic>
        <p:nvPicPr>
          <p:cNvPr id="7" name="Picture 2" descr="C:\Users\Mary\Desktop\velik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821805"/>
            <a:ext cx="3810000" cy="2381250"/>
          </a:xfrm>
          <a:prstGeom prst="rect">
            <a:avLst/>
          </a:prstGeom>
          <a:noFill/>
        </p:spPr>
      </p:pic>
      <p:pic>
        <p:nvPicPr>
          <p:cNvPr id="1026" name="Picture 2" descr="C:\Users\Mary\Desktop\velik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177016" y="4232009"/>
            <a:ext cx="2758169" cy="20680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4892" y="350520"/>
            <a:ext cx="5046028" cy="121920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Veľkonočná nedeľa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37197" y="2024976"/>
            <a:ext cx="9129373" cy="3227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   Veľkonočná nedeľa je najväčší sviatok roka - Zmŕtvychvstanie Ježiša Krista. Obradové veľkonočné jedlá v košíku sa svätili na svätej omši. Stolovanie v tento deň pripomínalo Štedrú večeru.  </a:t>
            </a:r>
          </a:p>
          <a:p>
            <a:endParaRPr lang="sk-SK" dirty="0"/>
          </a:p>
        </p:txBody>
      </p:sp>
      <p:pic>
        <p:nvPicPr>
          <p:cNvPr id="4" name="Picture 2" descr="C:\Users\Mary\Desktop\veliko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9475" cy="1970087"/>
          </a:xfrm>
          <a:prstGeom prst="rect">
            <a:avLst/>
          </a:prstGeom>
          <a:noFill/>
        </p:spPr>
      </p:pic>
      <p:pic>
        <p:nvPicPr>
          <p:cNvPr id="6148" name="Picture 4" descr="http://subory.hnusta.sk/udaje/Objekty/obrazky/2008/Zmrtvychvstal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2546" y="3093396"/>
            <a:ext cx="2416316" cy="3453319"/>
          </a:xfrm>
          <a:prstGeom prst="rect">
            <a:avLst/>
          </a:prstGeom>
          <a:noFill/>
        </p:spPr>
      </p:pic>
      <p:pic>
        <p:nvPicPr>
          <p:cNvPr id="8" name="Picture 4" descr="C:\Users\Mary\Desktop\velikonoc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3354" y="4762500"/>
            <a:ext cx="3000375" cy="2095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2532" y="411480"/>
            <a:ext cx="5533708" cy="121920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Veľkonočný pondelok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6303" y="1947153"/>
            <a:ext cx="10058400" cy="43563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sz="3000" b="1" dirty="0" smtClean="0">
                <a:solidFill>
                  <a:srgbClr val="C00000"/>
                </a:solidFill>
              </a:rPr>
              <a:t>  </a:t>
            </a:r>
            <a:r>
              <a:rPr lang="sk-SK" sz="2600" b="1" dirty="0" smtClean="0">
                <a:solidFill>
                  <a:srgbClr val="C00000"/>
                </a:solidFill>
              </a:rPr>
              <a:t>Vo Veľkonočný pondelok chodili chlapci oblievať dievčatá čerstvou, studenou vodou, ktorá mala byť symbolom zdravého života. V niektorých oblastiach bývalo zvykom, že k oblievačke sa pridalo aj šibanie dievčat pleteným korbáčom</a:t>
            </a:r>
            <a:r>
              <a:rPr lang="sk-SK" sz="3000" b="1" dirty="0" smtClean="0"/>
              <a:t>. </a:t>
            </a:r>
          </a:p>
          <a:p>
            <a:pPr>
              <a:lnSpc>
                <a:spcPct val="110000"/>
              </a:lnSpc>
              <a:buNone/>
            </a:pPr>
            <a:r>
              <a:rPr lang="sk-SK" sz="2200" b="1" dirty="0" smtClean="0">
                <a:solidFill>
                  <a:srgbClr val="C00000"/>
                </a:solidFill>
              </a:rPr>
              <a:t>   </a:t>
            </a:r>
            <a:r>
              <a:rPr lang="sk-SK" sz="2200" b="1" dirty="0" err="1" smtClean="0">
                <a:solidFill>
                  <a:srgbClr val="C00000"/>
                </a:solidFill>
              </a:rPr>
              <a:t>Šibi</a:t>
            </a:r>
            <a:r>
              <a:rPr lang="sk-SK" sz="2200" b="1" dirty="0" smtClean="0">
                <a:solidFill>
                  <a:srgbClr val="C00000"/>
                </a:solidFill>
              </a:rPr>
              <a:t>, ryby, mastné ryby, </a:t>
            </a:r>
          </a:p>
          <a:p>
            <a:pPr>
              <a:lnSpc>
                <a:spcPct val="110000"/>
              </a:lnSpc>
              <a:buNone/>
            </a:pPr>
            <a:r>
              <a:rPr lang="sk-SK" sz="2200" b="1" dirty="0" smtClean="0">
                <a:solidFill>
                  <a:srgbClr val="C00000"/>
                </a:solidFill>
              </a:rPr>
              <a:t>   kus koláča od korbáča.</a:t>
            </a:r>
          </a:p>
          <a:p>
            <a:pPr>
              <a:lnSpc>
                <a:spcPct val="110000"/>
              </a:lnSpc>
              <a:buNone/>
            </a:pPr>
            <a:r>
              <a:rPr lang="sk-SK" sz="2200" b="1" dirty="0" smtClean="0">
                <a:solidFill>
                  <a:srgbClr val="C00000"/>
                </a:solidFill>
              </a:rPr>
              <a:t>   Kázal </a:t>
            </a:r>
            <a:r>
              <a:rPr lang="sk-SK" sz="2200" b="1" dirty="0" err="1" smtClean="0">
                <a:solidFill>
                  <a:srgbClr val="C00000"/>
                </a:solidFill>
              </a:rPr>
              <a:t>kadlec</a:t>
            </a:r>
            <a:r>
              <a:rPr lang="sk-SK" sz="2200" b="1" dirty="0" smtClean="0">
                <a:solidFill>
                  <a:srgbClr val="C00000"/>
                </a:solidFill>
              </a:rPr>
              <a:t> aj </a:t>
            </a:r>
            <a:r>
              <a:rPr lang="sk-SK" sz="2200" b="1" dirty="0" err="1" smtClean="0">
                <a:solidFill>
                  <a:srgbClr val="C00000"/>
                </a:solidFill>
              </a:rPr>
              <a:t>kadlečka</a:t>
            </a:r>
            <a:r>
              <a:rPr lang="sk-SK" sz="2200" b="1" dirty="0" smtClean="0">
                <a:solidFill>
                  <a:srgbClr val="C00000"/>
                </a:solidFill>
              </a:rPr>
              <a:t>, </a:t>
            </a:r>
          </a:p>
          <a:p>
            <a:pPr>
              <a:lnSpc>
                <a:spcPct val="110000"/>
              </a:lnSpc>
              <a:buNone/>
            </a:pPr>
            <a:r>
              <a:rPr lang="sk-SK" sz="2200" b="1" dirty="0" smtClean="0">
                <a:solidFill>
                  <a:srgbClr val="C00000"/>
                </a:solidFill>
              </a:rPr>
              <a:t>   aby dali tri vajíčka.</a:t>
            </a:r>
            <a:r>
              <a:rPr lang="sk-SK" sz="1800" b="1" dirty="0" smtClean="0">
                <a:solidFill>
                  <a:srgbClr val="C00000"/>
                </a:solidFill>
              </a:rPr>
              <a:t/>
            </a:r>
            <a:br>
              <a:rPr lang="sk-SK" sz="1800" b="1" dirty="0" smtClean="0">
                <a:solidFill>
                  <a:srgbClr val="C00000"/>
                </a:solidFill>
              </a:rPr>
            </a:br>
            <a:endParaRPr lang="sk-SK" sz="1800" b="1" dirty="0" smtClean="0">
              <a:solidFill>
                <a:srgbClr val="C00000"/>
              </a:solidFill>
            </a:endParaRPr>
          </a:p>
          <a:p>
            <a:endParaRPr lang="sk-SK" dirty="0"/>
          </a:p>
        </p:txBody>
      </p:sp>
      <p:pic>
        <p:nvPicPr>
          <p:cNvPr id="4" name="Picture 2" descr="C:\Users\Mary\Desktop\veliko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9475" cy="1970087"/>
          </a:xfrm>
          <a:prstGeom prst="rect">
            <a:avLst/>
          </a:prstGeom>
          <a:noFill/>
        </p:spPr>
      </p:pic>
      <p:pic>
        <p:nvPicPr>
          <p:cNvPr id="5123" name="Picture 3" descr="C:\Users\Mary\Desktop\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82432">
            <a:off x="5643225" y="2310212"/>
            <a:ext cx="2641287" cy="5099266"/>
          </a:xfrm>
          <a:prstGeom prst="rect">
            <a:avLst/>
          </a:prstGeom>
          <a:noFill/>
        </p:spPr>
      </p:pic>
      <p:pic>
        <p:nvPicPr>
          <p:cNvPr id="7" name="Picture 2" descr="C:\Users\Mary\Desktop\velik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821805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š7</Template>
  <TotalTime>0</TotalTime>
  <Words>200</Words>
  <Application>Microsoft Office PowerPoint</Application>
  <PresentationFormat>Širokouhlá</PresentationFormat>
  <Paragraphs>36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š7</vt:lpstr>
      <vt:lpstr>Veľká noc</vt:lpstr>
      <vt:lpstr>      Veľká noc je najväčší sviatok všetkých kresťanov.        Slávi sa prvú nedeľu po prvom splne        jarnej rovnodennosti (po 21.marci).</vt:lpstr>
      <vt:lpstr>Sviatkom Veľkej noci predchádza  40-dňový pôst, ktorý začína  od  popolcovej stredy.  Na Kvetnú nedeľu sa posväcujú bahniatka. Je to týždeň pred Veľkou nocou. Na pamiatku príchodu Ježiša Krista do Jeruzalema. </vt:lpstr>
      <vt:lpstr>Výzdoba príbytkov</vt:lpstr>
      <vt:lpstr>Zelený štvrtok</vt:lpstr>
      <vt:lpstr>Veľký piatok</vt:lpstr>
      <vt:lpstr>Biela sobota</vt:lpstr>
      <vt:lpstr>Veľkonočná nedeľa</vt:lpstr>
      <vt:lpstr>Veľkonočný pondelok</vt:lpstr>
      <vt:lpstr>Veľká noc 2020</vt:lpstr>
      <vt:lpstr>  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2016-03-16T14:09:43Z</dcterms:created>
  <dcterms:modified xsi:type="dcterms:W3CDTF">2020-04-02T21:13:50Z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