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3" r:id="rId20"/>
    <p:sldId id="274" r:id="rId21"/>
    <p:sldId id="275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291" autoAdjust="0"/>
  </p:normalViewPr>
  <p:slideViewPr>
    <p:cSldViewPr snapToGrid="0">
      <p:cViewPr varScale="1">
        <p:scale>
          <a:sx n="109" d="100"/>
          <a:sy n="109" d="100"/>
        </p:scale>
        <p:origin x="6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5A6D201C-60F9-473C-8FA7-A902974BB313}" type="datetimeFigureOut">
              <a:rPr lang="sk-SK" smtClean="0"/>
              <a:t>27. 3. 2020</a:t>
            </a:fld>
            <a:endParaRPr lang="sk-SK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07673E8-5516-497A-8130-D05A04BB7D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9670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201C-60F9-473C-8FA7-A902974BB313}" type="datetimeFigureOut">
              <a:rPr lang="sk-SK" smtClean="0"/>
              <a:t>27. 3. 2020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73E8-5516-497A-8130-D05A04BB7D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4661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201C-60F9-473C-8FA7-A902974BB313}" type="datetimeFigureOut">
              <a:rPr lang="sk-SK" smtClean="0"/>
              <a:t>27. 3. 2020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73E8-5516-497A-8130-D05A04BB7D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6725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201C-60F9-473C-8FA7-A902974BB313}" type="datetimeFigureOut">
              <a:rPr lang="sk-SK" smtClean="0"/>
              <a:t>27. 3. 2020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73E8-5516-497A-8130-D05A04BB7D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7255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A6D201C-60F9-473C-8FA7-A902974BB313}" type="datetimeFigureOut">
              <a:rPr lang="sk-SK" smtClean="0"/>
              <a:t>27. 3. 2020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207673E8-5516-497A-8130-D05A04BB7D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8952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201C-60F9-473C-8FA7-A902974BB313}" type="datetimeFigureOut">
              <a:rPr lang="sk-SK" smtClean="0"/>
              <a:t>27. 3. 2020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73E8-5516-497A-8130-D05A04BB7D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26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201C-60F9-473C-8FA7-A902974BB313}" type="datetimeFigureOut">
              <a:rPr lang="sk-SK" smtClean="0"/>
              <a:t>27. 3. 2020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73E8-5516-497A-8130-D05A04BB7D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7178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201C-60F9-473C-8FA7-A902974BB313}" type="datetimeFigureOut">
              <a:rPr lang="sk-SK" smtClean="0"/>
              <a:t>27. 3. 2020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73E8-5516-497A-8130-D05A04BB7D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1945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201C-60F9-473C-8FA7-A902974BB313}" type="datetimeFigureOut">
              <a:rPr lang="sk-SK" smtClean="0"/>
              <a:t>27. 3. 2020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73E8-5516-497A-8130-D05A04BB7D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2264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201C-60F9-473C-8FA7-A902974BB313}" type="datetimeFigureOut">
              <a:rPr lang="sk-SK" smtClean="0"/>
              <a:t>27. 3. 2020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sk-S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7673E8-5516-497A-8130-D05A04BB7DF7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358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A6D201C-60F9-473C-8FA7-A902974BB313}" type="datetimeFigureOut">
              <a:rPr lang="sk-SK" smtClean="0"/>
              <a:t>27. 3. 2020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7673E8-5516-497A-8130-D05A04BB7DF7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0618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A6D201C-60F9-473C-8FA7-A902974BB313}" type="datetimeFigureOut">
              <a:rPr lang="sk-SK" smtClean="0"/>
              <a:t>27. 3. 2020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07673E8-5516-497A-8130-D05A04BB7D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0435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7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Dvojkov%C3%A1_s%C3%BAstava" TargetMode="External"/><Relationship Id="rId2" Type="http://schemas.openxmlformats.org/officeDocument/2006/relationships/hyperlink" Target="https://sk.wikipedia.org/wiki/Desiatkov%C3%A1_s%C3%BAstava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0.wdp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11.wdp"/><Relationship Id="rId7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10.wdp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hyperlink" Target="http://sk.wikipedia.org/wiki/Komponent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://sk.wikipedia.org/wiki/Grafick%C3%BD_adapt%C3%A9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k.wikipedia.org/wiki/Monitor_(displej)" TargetMode="External"/><Relationship Id="rId5" Type="http://schemas.openxmlformats.org/officeDocument/2006/relationships/hyperlink" Target="http://sk.wikipedia.org/wiki/Zobrazovacia_jednotka" TargetMode="External"/><Relationship Id="rId4" Type="http://schemas.openxmlformats.org/officeDocument/2006/relationships/hyperlink" Target="http://sk.wikipedia.org/wiki/Po%C4%8D%C3%ADta%C4%8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ED237A-39F1-4C54-A4FB-71DBB1F5A1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>
                <a:latin typeface="+mn-lt"/>
              </a:rPr>
              <a:t>Zloženie počítača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B80FE59-ACBA-4986-B521-EE06B5249F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Andrea Malíková</a:t>
            </a:r>
          </a:p>
        </p:txBody>
      </p:sp>
    </p:spTree>
    <p:extLst>
      <p:ext uri="{BB962C8B-B14F-4D97-AF65-F5344CB8AC3E}">
        <p14:creationId xmlns:p14="http://schemas.microsoft.com/office/powerpoint/2010/main" val="3787715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38B001-F58E-424A-B3C8-4CA5C64C1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0070C0"/>
                </a:solidFill>
                <a:latin typeface="+mn-lt"/>
              </a:rPr>
              <a:t>Napájací zdroj</a:t>
            </a:r>
            <a:r>
              <a:rPr lang="sk-SK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2123F37-F456-49A4-B31F-60323ECB3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zásobuje všetky časti počítača elektrickou energiou</a:t>
            </a:r>
            <a:r>
              <a:rPr lang="sk-SK" dirty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sk-SK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sk-SK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5D8B06C1-F87D-4715-BAF7-CB651B803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0947" y="2992101"/>
            <a:ext cx="4490106" cy="3223305"/>
          </a:xfrm>
          <a:prstGeom prst="rect">
            <a:avLst/>
          </a:prstGeom>
        </p:spPr>
      </p:pic>
      <p:sp>
        <p:nvSpPr>
          <p:cNvPr id="5" name="Šípka doľava 4">
            <a:hlinkClick r:id="rId4" action="ppaction://hlinksldjump"/>
          </p:cNvPr>
          <p:cNvSpPr/>
          <p:nvPr/>
        </p:nvSpPr>
        <p:spPr>
          <a:xfrm>
            <a:off x="10937631" y="6035040"/>
            <a:ext cx="738554" cy="4624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0083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498F3B-5721-402D-89F7-56A743F2F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0070C0"/>
                </a:solidFill>
              </a:rPr>
              <a:t>Pamäťové zariadenia: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5163E2D-5264-4158-8D25-64056B630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>
                <a:solidFill>
                  <a:srgbClr val="ED1A3B"/>
                </a:solidFill>
                <a:latin typeface="Roboto"/>
              </a:rPr>
              <a:t>Prenosné pamäťové zariadenie</a:t>
            </a:r>
            <a:endParaRPr lang="sk-SK" dirty="0"/>
          </a:p>
          <a:p>
            <a:r>
              <a:rPr lang="sk-SK" b="1" dirty="0"/>
              <a:t>Pamäťové karty</a:t>
            </a:r>
          </a:p>
          <a:p>
            <a:r>
              <a:rPr lang="sk-SK" b="1" dirty="0"/>
              <a:t>USB Flash disky</a:t>
            </a:r>
          </a:p>
          <a:p>
            <a:r>
              <a:rPr lang="sk-SK" b="1" dirty="0">
                <a:solidFill>
                  <a:srgbClr val="ED1A3B"/>
                </a:solidFill>
                <a:latin typeface="Roboto"/>
              </a:rPr>
              <a:t>Pevné pamäťové zariadenia</a:t>
            </a:r>
          </a:p>
          <a:p>
            <a:r>
              <a:rPr lang="sk-SK" b="1" dirty="0" err="1"/>
              <a:t>Solid</a:t>
            </a:r>
            <a:r>
              <a:rPr lang="sk-SK" b="1" dirty="0"/>
              <a:t> State disk=SDD</a:t>
            </a:r>
            <a:endParaRPr lang="sk-SK" b="1" dirty="0">
              <a:solidFill>
                <a:srgbClr val="ED1A3B"/>
              </a:solidFill>
              <a:latin typeface="Roboto"/>
            </a:endParaRPr>
          </a:p>
          <a:p>
            <a:r>
              <a:rPr lang="sk-SK" b="1" dirty="0">
                <a:solidFill>
                  <a:srgbClr val="ED1A3B"/>
                </a:solidFill>
                <a:latin typeface="Roboto"/>
              </a:rPr>
              <a:t>Externé </a:t>
            </a:r>
            <a:r>
              <a:rPr lang="sk-SK" b="1" dirty="0" err="1">
                <a:solidFill>
                  <a:srgbClr val="ED1A3B"/>
                </a:solidFill>
                <a:latin typeface="Roboto"/>
              </a:rPr>
              <a:t>hard</a:t>
            </a:r>
            <a:r>
              <a:rPr lang="sk-SK" b="1" dirty="0">
                <a:solidFill>
                  <a:srgbClr val="ED1A3B"/>
                </a:solidFill>
                <a:latin typeface="Roboto"/>
              </a:rPr>
              <a:t> disky</a:t>
            </a:r>
          </a:p>
          <a:p>
            <a:r>
              <a:rPr lang="sk-SK" b="1" dirty="0"/>
              <a:t>2.5“ Prenosný externý </a:t>
            </a:r>
            <a:r>
              <a:rPr lang="sk-SK" b="1" dirty="0" err="1"/>
              <a:t>hard</a:t>
            </a:r>
            <a:r>
              <a:rPr lang="sk-SK" b="1" dirty="0"/>
              <a:t> disk</a:t>
            </a:r>
            <a:br>
              <a:rPr lang="sk-SK" b="1" dirty="0"/>
            </a:br>
            <a:r>
              <a:rPr lang="sk-SK" b="1" dirty="0"/>
              <a:t>3.5“ Stolový externý </a:t>
            </a:r>
            <a:r>
              <a:rPr lang="sk-SK" b="1" dirty="0" err="1"/>
              <a:t>hard</a:t>
            </a:r>
            <a:r>
              <a:rPr lang="sk-SK" b="1" dirty="0"/>
              <a:t> disk</a:t>
            </a:r>
          </a:p>
          <a:p>
            <a:r>
              <a:rPr lang="sk-SK" b="1" dirty="0"/>
              <a:t>Sieťový externý </a:t>
            </a:r>
            <a:r>
              <a:rPr lang="sk-SK" b="1" dirty="0" err="1"/>
              <a:t>hard</a:t>
            </a:r>
            <a:r>
              <a:rPr lang="sk-SK" b="1" dirty="0"/>
              <a:t> disk</a:t>
            </a:r>
          </a:p>
          <a:p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AE6F7B6C-49E5-4AA1-9BD5-46E8F8FCA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74" b="98077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99219" y="1506607"/>
            <a:ext cx="2381250" cy="148590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FB786262-7A2D-439F-91F8-92620A8BBE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37933" y="3081433"/>
            <a:ext cx="2713383" cy="2713383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9EAC7222-523C-4145-911B-5E12736129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67" r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80433" y="3297098"/>
            <a:ext cx="2857500" cy="1933575"/>
          </a:xfrm>
          <a:prstGeom prst="rect">
            <a:avLst/>
          </a:prstGeom>
        </p:spPr>
      </p:pic>
      <p:sp>
        <p:nvSpPr>
          <p:cNvPr id="7" name="Šípka doľava 6">
            <a:hlinkClick r:id="rId8" action="ppaction://hlinksldjump"/>
          </p:cNvPr>
          <p:cNvSpPr/>
          <p:nvPr/>
        </p:nvSpPr>
        <p:spPr>
          <a:xfrm>
            <a:off x="10937631" y="6035040"/>
            <a:ext cx="738554" cy="4624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5512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883263-6D81-4F57-B2AC-7FCECAF88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0070C0"/>
                </a:solidFill>
              </a:rPr>
              <a:t>Šifry a kódy: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1EBD2B3-1738-4B65-B6EF-C149B7053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b="1" dirty="0"/>
              <a:t>Cieľom kódovania je prenášanie informácií</a:t>
            </a:r>
          </a:p>
          <a:p>
            <a:r>
              <a:rPr lang="sk-SK" sz="2800" b="1" dirty="0"/>
              <a:t>Kód = Pravidlo pre prevod informácií </a:t>
            </a:r>
          </a:p>
          <a:p>
            <a:r>
              <a:rPr lang="sk-SK" sz="2800" b="1" dirty="0"/>
              <a:t>Šifra = Je špeciálny kód , ktorým chceme zapísať tajnú informáciu</a:t>
            </a:r>
          </a:p>
          <a:p>
            <a:pPr marL="0" indent="0">
              <a:buNone/>
            </a:pPr>
            <a:r>
              <a:rPr lang="sk-SK" sz="2800" b="1" dirty="0"/>
              <a:t>                 </a:t>
            </a:r>
          </a:p>
        </p:txBody>
      </p:sp>
      <p:sp>
        <p:nvSpPr>
          <p:cNvPr id="4" name="Šípka doľava 3">
            <a:hlinkClick r:id="rId2" action="ppaction://hlinksldjump"/>
          </p:cNvPr>
          <p:cNvSpPr/>
          <p:nvPr/>
        </p:nvSpPr>
        <p:spPr>
          <a:xfrm>
            <a:off x="10937631" y="6035040"/>
            <a:ext cx="738554" cy="4624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7677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77475B-6952-42E8-B686-ECF3FD815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0070C0"/>
                </a:solidFill>
              </a:rPr>
              <a:t>Dvojková sústava: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907A72F-110A-42BD-A90E-F548B8854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5493026" cy="3931920"/>
          </a:xfrm>
        </p:spPr>
        <p:txBody>
          <a:bodyPr>
            <a:normAutofit/>
          </a:bodyPr>
          <a:lstStyle/>
          <a:p>
            <a:endParaRPr lang="sk-SK" sz="2400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sk-SK" sz="2400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sk-SK" sz="2400" b="1" dirty="0"/>
              <a:t>Dvojková číselná sústava, novšie tiež binárna číselná sústava </a:t>
            </a:r>
          </a:p>
          <a:p>
            <a:r>
              <a:rPr lang="sk-SK" sz="2400" b="1" dirty="0"/>
              <a:t>V počítači vyjadrujeme čísla v dvojkovej sústave - 0 - </a:t>
            </a:r>
            <a:r>
              <a:rPr lang="sk-SK" sz="2400" b="1" dirty="0" smtClean="0"/>
              <a:t>1</a:t>
            </a:r>
            <a:endParaRPr lang="sk-SK" sz="2400" b="1" dirty="0"/>
          </a:p>
          <a:p>
            <a:endParaRPr lang="sk-SK" sz="2400" b="1" dirty="0"/>
          </a:p>
        </p:txBody>
      </p:sp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982B16F2-877B-4168-9BA0-01B5277561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458242"/>
              </p:ext>
            </p:extLst>
          </p:nvPr>
        </p:nvGraphicFramePr>
        <p:xfrm>
          <a:off x="7421217" y="1474428"/>
          <a:ext cx="2782957" cy="3909144"/>
        </p:xfrm>
        <a:graphic>
          <a:graphicData uri="http://schemas.openxmlformats.org/drawingml/2006/table">
            <a:tbl>
              <a:tblPr/>
              <a:tblGrid>
                <a:gridCol w="1298714">
                  <a:extLst>
                    <a:ext uri="{9D8B030D-6E8A-4147-A177-3AD203B41FA5}">
                      <a16:colId xmlns:a16="http://schemas.microsoft.com/office/drawing/2014/main" val="2749243837"/>
                    </a:ext>
                  </a:extLst>
                </a:gridCol>
                <a:gridCol w="1484243">
                  <a:extLst>
                    <a:ext uri="{9D8B030D-6E8A-4147-A177-3AD203B41FA5}">
                      <a16:colId xmlns:a16="http://schemas.microsoft.com/office/drawing/2014/main" val="2126574281"/>
                    </a:ext>
                  </a:extLst>
                </a:gridCol>
              </a:tblGrid>
              <a:tr h="245876">
                <a:tc>
                  <a:txBody>
                    <a:bodyPr/>
                    <a:lstStyle/>
                    <a:p>
                      <a:pPr algn="ctr"/>
                      <a:r>
                        <a:rPr lang="sk-SK" sz="1600" u="none" strike="noStrike">
                          <a:solidFill>
                            <a:srgbClr val="0B0080"/>
                          </a:solidFill>
                          <a:effectLst/>
                          <a:hlinkClick r:id="rId2" tooltip="Desiatková sústava"/>
                        </a:rPr>
                        <a:t>DEC</a:t>
                      </a:r>
                      <a:endParaRPr lang="sk-SK" sz="1600">
                        <a:effectLst/>
                      </a:endParaRPr>
                    </a:p>
                  </a:txBody>
                  <a:tcPr marL="81922" marR="81922" marT="40961" marB="4096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u="none" strike="noStrike">
                          <a:solidFill>
                            <a:srgbClr val="0B0080"/>
                          </a:solidFill>
                          <a:effectLst/>
                          <a:hlinkClick r:id="rId3" tooltip="Dvojková sústava"/>
                        </a:rPr>
                        <a:t>BIN</a:t>
                      </a:r>
                      <a:endParaRPr lang="sk-SK" sz="1600">
                        <a:effectLst/>
                      </a:endParaRPr>
                    </a:p>
                  </a:txBody>
                  <a:tcPr marL="81922" marR="81922" marT="40961" marB="4096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903280"/>
                  </a:ext>
                </a:extLst>
              </a:tr>
              <a:tr h="245876">
                <a:tc>
                  <a:txBody>
                    <a:bodyPr/>
                    <a:lstStyle/>
                    <a:p>
                      <a:pPr algn="r"/>
                      <a:r>
                        <a:rPr lang="sk-SK" sz="1600">
                          <a:effectLst/>
                        </a:rPr>
                        <a:t>0</a:t>
                      </a:r>
                    </a:p>
                  </a:txBody>
                  <a:tcPr marL="81922" marR="81922" marT="40961" marB="4096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600" dirty="0">
                          <a:effectLst/>
                        </a:rPr>
                        <a:t>0</a:t>
                      </a:r>
                    </a:p>
                  </a:txBody>
                  <a:tcPr marL="81922" marR="81922" marT="40961" marB="4096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601676"/>
                  </a:ext>
                </a:extLst>
              </a:tr>
              <a:tr h="245876">
                <a:tc>
                  <a:txBody>
                    <a:bodyPr/>
                    <a:lstStyle/>
                    <a:p>
                      <a:pPr algn="r"/>
                      <a:r>
                        <a:rPr lang="sk-SK" sz="1600">
                          <a:effectLst/>
                        </a:rPr>
                        <a:t>1</a:t>
                      </a:r>
                    </a:p>
                  </a:txBody>
                  <a:tcPr marL="81922" marR="81922" marT="40961" marB="4096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600">
                          <a:effectLst/>
                        </a:rPr>
                        <a:t>1</a:t>
                      </a:r>
                    </a:p>
                  </a:txBody>
                  <a:tcPr marL="81922" marR="81922" marT="40961" marB="4096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853717"/>
                  </a:ext>
                </a:extLst>
              </a:tr>
              <a:tr h="245876">
                <a:tc>
                  <a:txBody>
                    <a:bodyPr/>
                    <a:lstStyle/>
                    <a:p>
                      <a:pPr algn="r"/>
                      <a:r>
                        <a:rPr lang="sk-SK" sz="1600">
                          <a:effectLst/>
                        </a:rPr>
                        <a:t>2</a:t>
                      </a:r>
                    </a:p>
                  </a:txBody>
                  <a:tcPr marL="81922" marR="81922" marT="40961" marB="4096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600">
                          <a:effectLst/>
                        </a:rPr>
                        <a:t>10</a:t>
                      </a:r>
                    </a:p>
                  </a:txBody>
                  <a:tcPr marL="81922" marR="81922" marT="40961" marB="4096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006224"/>
                  </a:ext>
                </a:extLst>
              </a:tr>
              <a:tr h="245876">
                <a:tc>
                  <a:txBody>
                    <a:bodyPr/>
                    <a:lstStyle/>
                    <a:p>
                      <a:pPr algn="r"/>
                      <a:r>
                        <a:rPr lang="sk-SK" sz="1600" dirty="0">
                          <a:effectLst/>
                        </a:rPr>
                        <a:t>3</a:t>
                      </a:r>
                    </a:p>
                  </a:txBody>
                  <a:tcPr marL="81922" marR="81922" marT="40961" marB="4096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600">
                          <a:effectLst/>
                        </a:rPr>
                        <a:t>11</a:t>
                      </a:r>
                    </a:p>
                  </a:txBody>
                  <a:tcPr marL="81922" marR="81922" marT="40961" marB="4096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571765"/>
                  </a:ext>
                </a:extLst>
              </a:tr>
              <a:tr h="245876">
                <a:tc>
                  <a:txBody>
                    <a:bodyPr/>
                    <a:lstStyle/>
                    <a:p>
                      <a:pPr algn="r"/>
                      <a:r>
                        <a:rPr lang="sk-SK" sz="1600" dirty="0">
                          <a:effectLst/>
                        </a:rPr>
                        <a:t>4</a:t>
                      </a:r>
                    </a:p>
                  </a:txBody>
                  <a:tcPr marL="81922" marR="81922" marT="40961" marB="4096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600" dirty="0">
                          <a:effectLst/>
                        </a:rPr>
                        <a:t>100</a:t>
                      </a:r>
                    </a:p>
                  </a:txBody>
                  <a:tcPr marL="81922" marR="81922" marT="40961" marB="4096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43762"/>
                  </a:ext>
                </a:extLst>
              </a:tr>
              <a:tr h="245876">
                <a:tc>
                  <a:txBody>
                    <a:bodyPr/>
                    <a:lstStyle/>
                    <a:p>
                      <a:pPr algn="r"/>
                      <a:r>
                        <a:rPr lang="sk-SK" sz="1600" dirty="0">
                          <a:effectLst/>
                        </a:rPr>
                        <a:t>5</a:t>
                      </a:r>
                    </a:p>
                  </a:txBody>
                  <a:tcPr marL="81922" marR="81922" marT="40961" marB="4096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600" dirty="0">
                          <a:effectLst/>
                        </a:rPr>
                        <a:t>101</a:t>
                      </a:r>
                    </a:p>
                  </a:txBody>
                  <a:tcPr marL="81922" marR="81922" marT="40961" marB="4096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371045"/>
                  </a:ext>
                </a:extLst>
              </a:tr>
              <a:tr h="245876">
                <a:tc>
                  <a:txBody>
                    <a:bodyPr/>
                    <a:lstStyle/>
                    <a:p>
                      <a:pPr algn="r"/>
                      <a:r>
                        <a:rPr lang="sk-SK" sz="1600" dirty="0">
                          <a:effectLst/>
                        </a:rPr>
                        <a:t>6</a:t>
                      </a:r>
                    </a:p>
                  </a:txBody>
                  <a:tcPr marL="81922" marR="81922" marT="40961" marB="4096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600" dirty="0">
                          <a:effectLst/>
                        </a:rPr>
                        <a:t>110</a:t>
                      </a:r>
                    </a:p>
                  </a:txBody>
                  <a:tcPr marL="81922" marR="81922" marT="40961" marB="4096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6875"/>
                  </a:ext>
                </a:extLst>
              </a:tr>
              <a:tr h="245876">
                <a:tc>
                  <a:txBody>
                    <a:bodyPr/>
                    <a:lstStyle/>
                    <a:p>
                      <a:pPr algn="r"/>
                      <a:r>
                        <a:rPr lang="sk-SK" sz="1600">
                          <a:effectLst/>
                        </a:rPr>
                        <a:t>7</a:t>
                      </a:r>
                    </a:p>
                  </a:txBody>
                  <a:tcPr marL="81922" marR="81922" marT="40961" marB="4096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600">
                          <a:effectLst/>
                        </a:rPr>
                        <a:t>111</a:t>
                      </a:r>
                    </a:p>
                  </a:txBody>
                  <a:tcPr marL="81922" marR="81922" marT="40961" marB="4096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577162"/>
                  </a:ext>
                </a:extLst>
              </a:tr>
              <a:tr h="245876">
                <a:tc>
                  <a:txBody>
                    <a:bodyPr/>
                    <a:lstStyle/>
                    <a:p>
                      <a:pPr algn="r"/>
                      <a:r>
                        <a:rPr lang="sk-SK" sz="1600">
                          <a:effectLst/>
                        </a:rPr>
                        <a:t>8</a:t>
                      </a:r>
                    </a:p>
                  </a:txBody>
                  <a:tcPr marL="81922" marR="81922" marT="40961" marB="4096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600">
                          <a:effectLst/>
                        </a:rPr>
                        <a:t>1000</a:t>
                      </a:r>
                    </a:p>
                  </a:txBody>
                  <a:tcPr marL="81922" marR="81922" marT="40961" marB="4096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706133"/>
                  </a:ext>
                </a:extLst>
              </a:tr>
              <a:tr h="245876">
                <a:tc>
                  <a:txBody>
                    <a:bodyPr/>
                    <a:lstStyle/>
                    <a:p>
                      <a:pPr algn="r"/>
                      <a:r>
                        <a:rPr lang="sk-SK" sz="1600">
                          <a:effectLst/>
                        </a:rPr>
                        <a:t>9</a:t>
                      </a:r>
                    </a:p>
                  </a:txBody>
                  <a:tcPr marL="81922" marR="81922" marT="40961" marB="4096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600">
                          <a:effectLst/>
                        </a:rPr>
                        <a:t>1001</a:t>
                      </a:r>
                    </a:p>
                  </a:txBody>
                  <a:tcPr marL="81922" marR="81922" marT="40961" marB="4096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670349"/>
                  </a:ext>
                </a:extLst>
              </a:tr>
              <a:tr h="245876">
                <a:tc>
                  <a:txBody>
                    <a:bodyPr/>
                    <a:lstStyle/>
                    <a:p>
                      <a:pPr algn="r"/>
                      <a:r>
                        <a:rPr lang="sk-SK" sz="1600" dirty="0">
                          <a:effectLst/>
                        </a:rPr>
                        <a:t>10</a:t>
                      </a:r>
                    </a:p>
                  </a:txBody>
                  <a:tcPr marL="81922" marR="81922" marT="40961" marB="4096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600" dirty="0">
                          <a:effectLst/>
                        </a:rPr>
                        <a:t>1010</a:t>
                      </a:r>
                    </a:p>
                  </a:txBody>
                  <a:tcPr marL="81922" marR="81922" marT="40961" marB="4096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236049"/>
                  </a:ext>
                </a:extLst>
              </a:tr>
            </a:tbl>
          </a:graphicData>
        </a:graphic>
      </p:graphicFrame>
      <p:sp>
        <p:nvSpPr>
          <p:cNvPr id="5" name="Šípka doľava 4">
            <a:hlinkClick r:id="rId4" action="ppaction://hlinksldjump"/>
          </p:cNvPr>
          <p:cNvSpPr/>
          <p:nvPr/>
        </p:nvSpPr>
        <p:spPr>
          <a:xfrm>
            <a:off x="10937631" y="6035040"/>
            <a:ext cx="738554" cy="4624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221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9B0FF3-4120-4E26-A571-4FD349155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Test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27708A7-9113-4E75-BCBA-D8E2946D0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3624" y="4558748"/>
            <a:ext cx="9070848" cy="580514"/>
          </a:xfrm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21834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8A668D-93EE-45FD-BC94-63E70068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>
                <a:solidFill>
                  <a:srgbClr val="0070C0"/>
                </a:solidFill>
              </a:rPr>
              <a:t>Čo </a:t>
            </a:r>
            <a:r>
              <a:rPr lang="sk-SK" dirty="0" smtClean="0">
                <a:solidFill>
                  <a:srgbClr val="0070C0"/>
                </a:solidFill>
              </a:rPr>
              <a:t>sa nachádza v počítačovej skrinke?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DCC2C3B-646A-4BC5-9DF6-7912127E2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2762" y="2103120"/>
            <a:ext cx="7200900" cy="2961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 smtClean="0"/>
              <a:t>Operačná </a:t>
            </a:r>
            <a:r>
              <a:rPr lang="sk-SK" sz="2400" b="1" dirty="0"/>
              <a:t>pamäť, pevný disk, grafická karta</a:t>
            </a:r>
          </a:p>
          <a:p>
            <a:pPr marL="342900" indent="-342900">
              <a:buFont typeface="+mj-lt"/>
              <a:buAutoNum type="alphaLcParenR"/>
            </a:pPr>
            <a:endParaRPr lang="sk-SK" sz="2400" b="1" dirty="0"/>
          </a:p>
          <a:p>
            <a:pPr marL="0" indent="0">
              <a:buNone/>
            </a:pPr>
            <a:r>
              <a:rPr lang="sk-SK" sz="2400" b="1" dirty="0" smtClean="0"/>
              <a:t>Operačná </a:t>
            </a:r>
            <a:r>
              <a:rPr lang="sk-SK" sz="2400" b="1" dirty="0"/>
              <a:t>pamäť, pevný disk, monitor</a:t>
            </a:r>
          </a:p>
          <a:p>
            <a:pPr marL="342900" indent="-342900">
              <a:buFont typeface="+mj-lt"/>
              <a:buAutoNum type="alphaLcParenR"/>
            </a:pPr>
            <a:endParaRPr lang="sk-SK" sz="2400" b="1" dirty="0"/>
          </a:p>
          <a:p>
            <a:pPr marL="0" indent="0">
              <a:buNone/>
            </a:pPr>
            <a:r>
              <a:rPr lang="sk-SK" sz="2400" b="1" dirty="0" smtClean="0"/>
              <a:t>Pevný </a:t>
            </a:r>
            <a:r>
              <a:rPr lang="sk-SK" sz="2400" b="1" dirty="0"/>
              <a:t>disk, grafická karta, tlačiareň   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3366A4EA-24EA-4D63-A22B-56D92521C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3681" y="1900405"/>
            <a:ext cx="954985" cy="918592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690AAB0B-5010-4D3D-93FD-0FEE9B2180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8621" y="2907923"/>
            <a:ext cx="835716" cy="870837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5E313852-F7F1-4156-A493-D154B2B32A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8621" y="3812436"/>
            <a:ext cx="835716" cy="870837"/>
          </a:xfrm>
          <a:prstGeom prst="rect">
            <a:avLst/>
          </a:prstGeom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96601B97-89C9-47C7-9234-A16500477012}"/>
              </a:ext>
            </a:extLst>
          </p:cNvPr>
          <p:cNvSpPr/>
          <p:nvPr/>
        </p:nvSpPr>
        <p:spPr>
          <a:xfrm>
            <a:off x="1066800" y="2103120"/>
            <a:ext cx="705729" cy="671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a)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04C6F445-5B82-4E0A-8C4A-F49EEC12DD36}"/>
              </a:ext>
            </a:extLst>
          </p:cNvPr>
          <p:cNvSpPr/>
          <p:nvPr/>
        </p:nvSpPr>
        <p:spPr>
          <a:xfrm>
            <a:off x="1066799" y="2963171"/>
            <a:ext cx="705729" cy="671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b)</a:t>
            </a: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30DED806-4811-4150-8055-F97AB0D650C2}"/>
              </a:ext>
            </a:extLst>
          </p:cNvPr>
          <p:cNvSpPr/>
          <p:nvPr/>
        </p:nvSpPr>
        <p:spPr>
          <a:xfrm>
            <a:off x="1066798" y="3912148"/>
            <a:ext cx="705729" cy="671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2788917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352715-8672-4BD0-A075-9A658E98D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0070C0"/>
                </a:solidFill>
              </a:rPr>
              <a:t>Čo je mozgom počítača?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8D5C71-E1E6-4A90-B7AC-6EF0FE228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4800" b="1" dirty="0"/>
              <a:t>      Pevný disk</a:t>
            </a:r>
          </a:p>
          <a:p>
            <a:pPr marL="0" indent="0">
              <a:buNone/>
            </a:pPr>
            <a:r>
              <a:rPr lang="sk-SK" sz="4800" b="1" dirty="0"/>
              <a:t>      Procesor</a:t>
            </a:r>
          </a:p>
          <a:p>
            <a:pPr marL="0" indent="0">
              <a:buNone/>
            </a:pPr>
            <a:r>
              <a:rPr lang="sk-SK" sz="4800" b="1" dirty="0"/>
              <a:t>      Základná doska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39D14EBA-B537-4F2A-A038-EBC64144C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6325" y="2973957"/>
            <a:ext cx="922410" cy="887258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03751B0D-928A-4F1F-8F84-8DFE4D0A97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6325" y="3803281"/>
            <a:ext cx="835716" cy="870837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D6893113-30B2-41F0-87F7-0C0C3DE0F3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091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8321" y="2103120"/>
            <a:ext cx="835716" cy="870837"/>
          </a:xfrm>
          <a:prstGeom prst="rect">
            <a:avLst/>
          </a:prstGeom>
        </p:spPr>
      </p:pic>
      <p:sp>
        <p:nvSpPr>
          <p:cNvPr id="7" name="Obdĺžnik 6">
            <a:extLst>
              <a:ext uri="{FF2B5EF4-FFF2-40B4-BE49-F238E27FC236}">
                <a16:creationId xmlns:a16="http://schemas.microsoft.com/office/drawing/2014/main" id="{05C8D08A-8AD5-495D-A90A-E5905CAB0115}"/>
              </a:ext>
            </a:extLst>
          </p:cNvPr>
          <p:cNvSpPr/>
          <p:nvPr/>
        </p:nvSpPr>
        <p:spPr>
          <a:xfrm>
            <a:off x="1184223" y="2158584"/>
            <a:ext cx="704538" cy="676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a)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7EDE4F10-F488-4CDF-BEF1-DB8E63EFAE60}"/>
              </a:ext>
            </a:extLst>
          </p:cNvPr>
          <p:cNvSpPr/>
          <p:nvPr/>
        </p:nvSpPr>
        <p:spPr>
          <a:xfrm>
            <a:off x="1184223" y="3730637"/>
            <a:ext cx="704538" cy="676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c)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E8D7D8F8-401D-41D6-98F9-0B92B0DA2B0A}"/>
              </a:ext>
            </a:extLst>
          </p:cNvPr>
          <p:cNvSpPr/>
          <p:nvPr/>
        </p:nvSpPr>
        <p:spPr>
          <a:xfrm>
            <a:off x="1184223" y="2937094"/>
            <a:ext cx="704538" cy="676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380182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60C101-A065-40B0-BF29-A8E3BFFA1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>
                <a:solidFill>
                  <a:srgbClr val="0070C0"/>
                </a:solidFill>
              </a:rPr>
              <a:t>Čo patrí medzi prenosné pamäťové zariadenia?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CE4CC91-5AF1-45D8-8E4A-5222488DC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4400" b="1" dirty="0"/>
              <a:t>        USB</a:t>
            </a:r>
          </a:p>
          <a:p>
            <a:pPr marL="0" indent="0">
              <a:buNone/>
            </a:pPr>
            <a:r>
              <a:rPr lang="sk-SK" sz="4400" b="1" dirty="0"/>
              <a:t>        Myš</a:t>
            </a:r>
          </a:p>
          <a:p>
            <a:pPr marL="0" indent="0">
              <a:buNone/>
            </a:pPr>
            <a:r>
              <a:rPr lang="sk-SK" sz="4400" b="1" dirty="0"/>
              <a:t>        Grafická karta</a:t>
            </a:r>
          </a:p>
          <a:p>
            <a:pPr marL="0" indent="0">
              <a:buNone/>
            </a:pPr>
            <a:r>
              <a:rPr lang="sk-SK" sz="4400" b="1" dirty="0"/>
              <a:t>        Monitor</a:t>
            </a:r>
          </a:p>
          <a:p>
            <a:pPr marL="342900" indent="-342900">
              <a:buFont typeface="+mj-lt"/>
              <a:buAutoNum type="alphaLcParenR"/>
            </a:pP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4F5BEF47-94EF-4FA3-9092-30C036D9A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3901" y="2817236"/>
            <a:ext cx="835716" cy="870837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C8775E49-0439-49FA-AE21-53E0F9D84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3901" y="3634858"/>
            <a:ext cx="835716" cy="870837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F57FE947-EB59-4534-8E9B-C36D5F54E5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73" b="100000" l="45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3901" y="4468762"/>
            <a:ext cx="835716" cy="870837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9FFA314A-709A-4E56-BC1B-0A55EA749A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3903" y="1997987"/>
            <a:ext cx="954985" cy="918592"/>
          </a:xfrm>
          <a:prstGeom prst="rect">
            <a:avLst/>
          </a:prstGeom>
        </p:spPr>
      </p:pic>
      <p:sp>
        <p:nvSpPr>
          <p:cNvPr id="8" name="Obdĺžnik 7">
            <a:extLst>
              <a:ext uri="{FF2B5EF4-FFF2-40B4-BE49-F238E27FC236}">
                <a16:creationId xmlns:a16="http://schemas.microsoft.com/office/drawing/2014/main" id="{7ED931D2-D953-44E3-B78D-53049B6D93D2}"/>
              </a:ext>
            </a:extLst>
          </p:cNvPr>
          <p:cNvSpPr/>
          <p:nvPr/>
        </p:nvSpPr>
        <p:spPr>
          <a:xfrm>
            <a:off x="1338753" y="2103120"/>
            <a:ext cx="659567" cy="685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a)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B6B9EE1D-22CD-4ED0-B424-8F30DF2D2133}"/>
              </a:ext>
            </a:extLst>
          </p:cNvPr>
          <p:cNvSpPr/>
          <p:nvPr/>
        </p:nvSpPr>
        <p:spPr>
          <a:xfrm>
            <a:off x="1338754" y="3688073"/>
            <a:ext cx="659567" cy="6670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c)</a:t>
            </a: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60E8EB50-1679-4A29-8A87-CC647819585B}"/>
              </a:ext>
            </a:extLst>
          </p:cNvPr>
          <p:cNvSpPr/>
          <p:nvPr/>
        </p:nvSpPr>
        <p:spPr>
          <a:xfrm>
            <a:off x="1338755" y="2877565"/>
            <a:ext cx="659567" cy="685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b)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6B22B33D-545B-42F5-9739-3F25CACEC6C6}"/>
              </a:ext>
            </a:extLst>
          </p:cNvPr>
          <p:cNvSpPr/>
          <p:nvPr/>
        </p:nvSpPr>
        <p:spPr>
          <a:xfrm>
            <a:off x="1338753" y="4494600"/>
            <a:ext cx="659567" cy="6670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158262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D1AEE4-8B8D-40E2-B8DE-7A5925424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0070C0"/>
                </a:solidFill>
              </a:rPr>
              <a:t>Čo vidíš na obrázku?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401CFA-5D0F-49EA-B637-29364EC30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lphaLcParenR"/>
            </a:pPr>
            <a:endParaRPr lang="sk-SK" sz="2800" b="1" dirty="0"/>
          </a:p>
          <a:p>
            <a:pPr marL="0" indent="0">
              <a:buNone/>
            </a:pPr>
            <a:r>
              <a:rPr lang="sk-SK" sz="4000" b="1" dirty="0"/>
              <a:t>         Základná doska</a:t>
            </a:r>
          </a:p>
          <a:p>
            <a:pPr marL="0" indent="0">
              <a:buNone/>
            </a:pPr>
            <a:r>
              <a:rPr lang="sk-SK" sz="4000" b="1" dirty="0"/>
              <a:t>         Pevný disk</a:t>
            </a:r>
          </a:p>
          <a:p>
            <a:pPr marL="0" indent="0">
              <a:buNone/>
            </a:pPr>
            <a:r>
              <a:rPr lang="sk-SK" sz="4000" b="1" dirty="0"/>
              <a:t>         Zvuková karta</a:t>
            </a:r>
          </a:p>
          <a:p>
            <a:pPr marL="0" indent="0">
              <a:buNone/>
            </a:pPr>
            <a:r>
              <a:rPr lang="sk-SK" sz="4000" b="1" dirty="0"/>
              <a:t>         Operačná pamäť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B830FDF-8BC9-4273-97A2-2B008FE71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" b="99360" l="126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2169" y="1806521"/>
            <a:ext cx="3859102" cy="3810330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0F8CE9FA-94C5-4FCF-B41C-7ED907B5AE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9326" y="2559179"/>
            <a:ext cx="835716" cy="870837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D2CA536D-1C93-441A-BF03-C4080B15B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8657" y="4746014"/>
            <a:ext cx="835716" cy="870837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FAD50C43-8621-4937-AAF4-72E30BF3E5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909" l="3182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2871" y="3946083"/>
            <a:ext cx="835716" cy="870837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B3867522-BCAF-4343-A396-B07A098B01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2205" y="3317213"/>
            <a:ext cx="954985" cy="918592"/>
          </a:xfrm>
          <a:prstGeom prst="rect">
            <a:avLst/>
          </a:prstGeom>
        </p:spPr>
      </p:pic>
      <p:sp>
        <p:nvSpPr>
          <p:cNvPr id="4" name="Obdĺžnik 3">
            <a:extLst>
              <a:ext uri="{FF2B5EF4-FFF2-40B4-BE49-F238E27FC236}">
                <a16:creationId xmlns:a16="http://schemas.microsoft.com/office/drawing/2014/main" id="{3D16AC23-B7AB-4E0B-A661-0C2F3DCA2BE5}"/>
              </a:ext>
            </a:extLst>
          </p:cNvPr>
          <p:cNvSpPr/>
          <p:nvPr/>
        </p:nvSpPr>
        <p:spPr>
          <a:xfrm>
            <a:off x="1402694" y="2705184"/>
            <a:ext cx="643002" cy="612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a)</a:t>
            </a: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C7D43AEC-C467-4252-BF1F-1891751FEFE1}"/>
              </a:ext>
            </a:extLst>
          </p:cNvPr>
          <p:cNvSpPr/>
          <p:nvPr/>
        </p:nvSpPr>
        <p:spPr>
          <a:xfrm>
            <a:off x="1402694" y="3423062"/>
            <a:ext cx="643002" cy="612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b)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60F54597-E6F8-4D6F-B46B-F05B7FD81F2A}"/>
              </a:ext>
            </a:extLst>
          </p:cNvPr>
          <p:cNvSpPr/>
          <p:nvPr/>
        </p:nvSpPr>
        <p:spPr>
          <a:xfrm>
            <a:off x="1402694" y="4119991"/>
            <a:ext cx="643002" cy="612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c)</a:t>
            </a:r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9AA89698-401D-467F-9D71-D4845B9DE9F2}"/>
              </a:ext>
            </a:extLst>
          </p:cNvPr>
          <p:cNvSpPr/>
          <p:nvPr/>
        </p:nvSpPr>
        <p:spPr>
          <a:xfrm>
            <a:off x="1402694" y="4816920"/>
            <a:ext cx="643002" cy="612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182799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049014-09F4-4732-A6D3-011A08066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766" y="616090"/>
            <a:ext cx="10058400" cy="1371600"/>
          </a:xfrm>
        </p:spPr>
        <p:txBody>
          <a:bodyPr/>
          <a:lstStyle/>
          <a:p>
            <a:r>
              <a:rPr lang="sk-SK" dirty="0">
                <a:solidFill>
                  <a:srgbClr val="0070C0"/>
                </a:solidFill>
              </a:rPr>
              <a:t>Čo je to šifra?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0DFC840-5A52-4F28-8DA8-5E17FC86B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546" y="1966068"/>
            <a:ext cx="9610620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200" b="1" dirty="0" smtClean="0"/>
              <a:t>Je </a:t>
            </a:r>
            <a:r>
              <a:rPr lang="sk-SK" sz="3200" b="1" dirty="0"/>
              <a:t>špeciálny kód , ktorým chceme zapísať tajnú           informáciu</a:t>
            </a:r>
          </a:p>
          <a:p>
            <a:pPr marL="0" indent="0">
              <a:buNone/>
            </a:pPr>
            <a:r>
              <a:rPr lang="sk-SK" sz="3200" b="1" dirty="0" smtClean="0"/>
              <a:t>Pravidlo </a:t>
            </a:r>
            <a:r>
              <a:rPr lang="sk-SK" sz="3200" b="1" dirty="0"/>
              <a:t>pre prevod informácií</a:t>
            </a:r>
          </a:p>
          <a:p>
            <a:pPr marL="0" indent="0">
              <a:buNone/>
            </a:pPr>
            <a:r>
              <a:rPr lang="sk-SK" sz="3200" b="1" dirty="0"/>
              <a:t>Ú</a:t>
            </a:r>
            <a:r>
              <a:rPr lang="sk-SK" sz="3200" b="1" dirty="0" smtClean="0"/>
              <a:t>ložisko </a:t>
            </a:r>
            <a:r>
              <a:rPr lang="sk-SK" sz="3200" b="1" dirty="0"/>
              <a:t>informácií, s kt. procesor momentálne pracuje</a:t>
            </a:r>
          </a:p>
          <a:p>
            <a:pPr marL="342900" indent="-342900">
              <a:buFont typeface="+mj-lt"/>
              <a:buAutoNum type="alphaLcParenR"/>
            </a:pPr>
            <a:endParaRPr lang="sk-SK" sz="3200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0870D8DE-8FA1-40A7-ACB1-A667470E1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6752">
            <a:off x="10807147" y="2858527"/>
            <a:ext cx="835716" cy="870837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54D356FA-78B1-494D-89DC-14E4C725F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07149" y="3671862"/>
            <a:ext cx="835716" cy="870837"/>
          </a:xfrm>
          <a:prstGeom prst="rect">
            <a:avLst/>
          </a:prstGeom>
        </p:spPr>
      </p:pic>
      <p:pic>
        <p:nvPicPr>
          <p:cNvPr id="6" name="Obrázok 5" hidden="1">
            <a:extLst>
              <a:ext uri="{FF2B5EF4-FFF2-40B4-BE49-F238E27FC236}">
                <a16:creationId xmlns:a16="http://schemas.microsoft.com/office/drawing/2014/main" id="{B8D0B23B-282D-4075-AAC2-463C0CAFC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2747" y="679034"/>
            <a:ext cx="209550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A8B699A4-6A57-4737-8188-6FD06B22D1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2662" y="1844148"/>
            <a:ext cx="1124685" cy="1081825"/>
          </a:xfrm>
          <a:prstGeom prst="rect">
            <a:avLst/>
          </a:prstGeom>
        </p:spPr>
      </p:pic>
      <p:sp>
        <p:nvSpPr>
          <p:cNvPr id="8" name="Obdĺžnik 7">
            <a:extLst>
              <a:ext uri="{FF2B5EF4-FFF2-40B4-BE49-F238E27FC236}">
                <a16:creationId xmlns:a16="http://schemas.microsoft.com/office/drawing/2014/main" id="{BC998A4C-9873-4C3F-80BF-D29BC77F0E32}"/>
              </a:ext>
            </a:extLst>
          </p:cNvPr>
          <p:cNvSpPr/>
          <p:nvPr/>
        </p:nvSpPr>
        <p:spPr>
          <a:xfrm>
            <a:off x="532057" y="2092752"/>
            <a:ext cx="645418" cy="584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a)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4FC39340-1DA1-4355-A6DB-767CAFC805BD}"/>
              </a:ext>
            </a:extLst>
          </p:cNvPr>
          <p:cNvSpPr/>
          <p:nvPr/>
        </p:nvSpPr>
        <p:spPr>
          <a:xfrm>
            <a:off x="532057" y="2871641"/>
            <a:ext cx="645418" cy="584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b)</a:t>
            </a: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31C2206F-DDD4-4A6A-9613-3180D32066BE}"/>
              </a:ext>
            </a:extLst>
          </p:cNvPr>
          <p:cNvSpPr/>
          <p:nvPr/>
        </p:nvSpPr>
        <p:spPr>
          <a:xfrm>
            <a:off x="532057" y="3650531"/>
            <a:ext cx="645418" cy="584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376576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19D70E-9228-41B6-ABC6-B30D77338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>
                <a:latin typeface="+mn-lt"/>
              </a:rPr>
              <a:t>Zloženie počítača</a:t>
            </a:r>
            <a:r>
              <a:rPr lang="sk-SK" dirty="0"/>
              <a:t>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2A68E53-CA9E-4777-AE84-58940A725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sz="3200" dirty="0"/>
          </a:p>
          <a:p>
            <a:r>
              <a:rPr lang="sk-SK" sz="3200" b="1" dirty="0">
                <a:solidFill>
                  <a:srgbClr val="0070C0"/>
                </a:solidFill>
                <a:hlinkClick r:id="rId2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Časti počítača</a:t>
            </a:r>
            <a:endParaRPr lang="sk-SK" sz="3200" b="1" dirty="0">
              <a:solidFill>
                <a:srgbClr val="0070C0"/>
              </a:solidFill>
            </a:endParaRPr>
          </a:p>
          <a:p>
            <a:r>
              <a:rPr lang="sk-SK" sz="3200" b="1" dirty="0">
                <a:solidFill>
                  <a:srgbClr val="0070C0"/>
                </a:solidFill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Pamäťové zariadenia</a:t>
            </a:r>
            <a:endParaRPr lang="sk-SK" sz="3200" b="1" dirty="0">
              <a:solidFill>
                <a:srgbClr val="0070C0"/>
              </a:solidFill>
            </a:endParaRPr>
          </a:p>
          <a:p>
            <a:r>
              <a:rPr lang="sk-SK" sz="3200" b="1" dirty="0">
                <a:solidFill>
                  <a:srgbClr val="0070C0"/>
                </a:solidFill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Šifry a kódy</a:t>
            </a:r>
            <a:endParaRPr lang="sk-SK" sz="3200" b="1" dirty="0">
              <a:solidFill>
                <a:srgbClr val="0070C0"/>
              </a:solidFill>
            </a:endParaRPr>
          </a:p>
          <a:p>
            <a:r>
              <a:rPr lang="sk-SK" sz="3200" b="1" dirty="0">
                <a:solidFill>
                  <a:srgbClr val="0070C0"/>
                </a:solidFill>
                <a:hlinkClick r:id="rId5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Dvojková sústava</a:t>
            </a:r>
            <a:endParaRPr lang="sk-SK" sz="3200" b="1" dirty="0">
              <a:solidFill>
                <a:srgbClr val="0070C0"/>
              </a:solidFill>
            </a:endParaRPr>
          </a:p>
        </p:txBody>
      </p:sp>
      <p:sp>
        <p:nvSpPr>
          <p:cNvPr id="5" name="Tlačidlo akcie: Dopredu alebo Ďalej 4">
            <a:hlinkClick r:id="" action="ppaction://hlinkshowjump?jump=nextslide" highlightClick="1"/>
          </p:cNvPr>
          <p:cNvSpPr/>
          <p:nvPr/>
        </p:nvSpPr>
        <p:spPr>
          <a:xfrm>
            <a:off x="11025554" y="5750169"/>
            <a:ext cx="764931" cy="71217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0344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08312A-0E08-45D2-BB78-C5F607DE4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0070C0"/>
                </a:solidFill>
              </a:rPr>
              <a:t>Čo je to kód?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C9E762C-15AF-4168-86D6-F66844DCA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3200" b="1" dirty="0"/>
              <a:t>p</a:t>
            </a:r>
            <a:r>
              <a:rPr lang="sk-SK" sz="3200" b="1" dirty="0" smtClean="0"/>
              <a:t>ravidlo </a:t>
            </a:r>
            <a:r>
              <a:rPr lang="sk-SK" sz="3200" b="1" dirty="0"/>
              <a:t>pre prevod informácií</a:t>
            </a:r>
          </a:p>
          <a:p>
            <a:pPr marL="0" indent="0">
              <a:buNone/>
            </a:pPr>
            <a:r>
              <a:rPr lang="sk-SK" sz="3200" b="1" dirty="0">
                <a:latin typeface="Arial" panose="020B0604020202020204" pitchFamily="34" charset="0"/>
              </a:rPr>
              <a:t>zobrazuje informácie na monitore</a:t>
            </a:r>
          </a:p>
          <a:p>
            <a:pPr marL="0" indent="0">
              <a:buNone/>
            </a:pPr>
            <a:r>
              <a:rPr lang="sk-SK" sz="3200" b="1" dirty="0"/>
              <a:t>úložisko informácií, s kt. procesor momentálne pracuje</a:t>
            </a:r>
          </a:p>
          <a:p>
            <a:pPr marL="342900" indent="-342900">
              <a:buFont typeface="+mj-lt"/>
              <a:buAutoNum type="alphaLcParenR"/>
            </a:pPr>
            <a:endParaRPr lang="sk-SK" sz="2800" b="1" dirty="0"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endParaRPr lang="sk-SK" sz="2800" b="1" dirty="0"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endParaRPr lang="sk-SK" b="1" dirty="0"/>
          </a:p>
          <a:p>
            <a:pPr marL="342900" indent="-342900">
              <a:buFont typeface="+mj-lt"/>
              <a:buAutoNum type="alphaLcParenR"/>
            </a:pP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E425E5D7-5CD4-463E-88C2-17BEB052B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61642" y="2558163"/>
            <a:ext cx="835716" cy="870837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7BBA602E-B5B7-47F7-B359-EB7B12116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47380" y="3134535"/>
            <a:ext cx="835716" cy="870837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900868A0-AF55-45EF-969B-FA503F7164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14954" y="1855942"/>
            <a:ext cx="954985" cy="918592"/>
          </a:xfrm>
          <a:prstGeom prst="rect">
            <a:avLst/>
          </a:prstGeom>
        </p:spPr>
      </p:pic>
      <p:sp>
        <p:nvSpPr>
          <p:cNvPr id="6" name="Obdĺžnik 5">
            <a:extLst>
              <a:ext uri="{FF2B5EF4-FFF2-40B4-BE49-F238E27FC236}">
                <a16:creationId xmlns:a16="http://schemas.microsoft.com/office/drawing/2014/main" id="{C7D7B10E-201F-4F98-9733-3EF2F18D4BAD}"/>
              </a:ext>
            </a:extLst>
          </p:cNvPr>
          <p:cNvSpPr/>
          <p:nvPr/>
        </p:nvSpPr>
        <p:spPr>
          <a:xfrm>
            <a:off x="601343" y="2172679"/>
            <a:ext cx="465457" cy="385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a)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E34C6309-9449-4204-AD3E-70C89FCC5A86}"/>
              </a:ext>
            </a:extLst>
          </p:cNvPr>
          <p:cNvSpPr/>
          <p:nvPr/>
        </p:nvSpPr>
        <p:spPr>
          <a:xfrm>
            <a:off x="601342" y="2725762"/>
            <a:ext cx="465458" cy="385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b)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5B9399AD-EDCF-4CF8-8E85-3481CC428AF4}"/>
              </a:ext>
            </a:extLst>
          </p:cNvPr>
          <p:cNvSpPr/>
          <p:nvPr/>
        </p:nvSpPr>
        <p:spPr>
          <a:xfrm>
            <a:off x="601342" y="3341703"/>
            <a:ext cx="465458" cy="385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1198266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4B47B5-90D2-4E38-9179-79E0D26E7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>
                <a:solidFill>
                  <a:srgbClr val="0070C0"/>
                </a:solidFill>
              </a:rPr>
              <a:t>Akými číslami vyjadrujeme dvojkovú </a:t>
            </a:r>
            <a:r>
              <a:rPr lang="sk-SK" dirty="0" smtClean="0">
                <a:solidFill>
                  <a:srgbClr val="0070C0"/>
                </a:solidFill>
              </a:rPr>
              <a:t>sústavu</a:t>
            </a:r>
            <a:r>
              <a:rPr lang="sk-SK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7D1F463-4266-45F2-BBA1-3A344AC50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3484" y="2103120"/>
            <a:ext cx="9621715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4800" b="1" dirty="0"/>
              <a:t>2 a 0</a:t>
            </a:r>
          </a:p>
          <a:p>
            <a:pPr marL="0" indent="0">
              <a:buNone/>
            </a:pPr>
            <a:r>
              <a:rPr lang="sk-SK" sz="4800" b="1" dirty="0"/>
              <a:t>2 a 1</a:t>
            </a:r>
          </a:p>
          <a:p>
            <a:pPr marL="0" indent="0">
              <a:buNone/>
            </a:pPr>
            <a:r>
              <a:rPr lang="sk-SK" sz="4800" b="1" dirty="0"/>
              <a:t>0 a 1</a:t>
            </a:r>
          </a:p>
          <a:p>
            <a:pPr marL="0" indent="0">
              <a:buNone/>
            </a:pPr>
            <a:r>
              <a:rPr lang="sk-SK" sz="4800" b="1" dirty="0"/>
              <a:t>6 a 0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48AECE70-D3C1-4B38-A87D-516714FEE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91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3663" y="2854694"/>
            <a:ext cx="835716" cy="858612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D855D802-C92C-43F4-9FD1-BBDE3943DA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3664" y="2014194"/>
            <a:ext cx="835716" cy="870837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2DD4AFA9-19A1-4146-B187-EF9DA06EE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3662" y="4539456"/>
            <a:ext cx="835716" cy="870837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5CB99799-9119-46E7-9B3D-8D7452F348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3662" y="3686912"/>
            <a:ext cx="954985" cy="918592"/>
          </a:xfrm>
          <a:prstGeom prst="rect">
            <a:avLst/>
          </a:prstGeom>
        </p:spPr>
      </p:pic>
      <p:sp>
        <p:nvSpPr>
          <p:cNvPr id="7" name="Obdĺžnik 6">
            <a:extLst>
              <a:ext uri="{FF2B5EF4-FFF2-40B4-BE49-F238E27FC236}">
                <a16:creationId xmlns:a16="http://schemas.microsoft.com/office/drawing/2014/main" id="{25783AE8-2951-4AD2-ABB7-14F23E277DE3}"/>
              </a:ext>
            </a:extLst>
          </p:cNvPr>
          <p:cNvSpPr/>
          <p:nvPr/>
        </p:nvSpPr>
        <p:spPr>
          <a:xfrm>
            <a:off x="597156" y="2103120"/>
            <a:ext cx="707036" cy="639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a)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66A79965-22A9-4D82-A097-245229097601}"/>
              </a:ext>
            </a:extLst>
          </p:cNvPr>
          <p:cNvSpPr/>
          <p:nvPr/>
        </p:nvSpPr>
        <p:spPr>
          <a:xfrm>
            <a:off x="597156" y="2981117"/>
            <a:ext cx="707036" cy="639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b)</a:t>
            </a: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FD7CDF37-3CCA-4044-9858-0CE4529C4B98}"/>
              </a:ext>
            </a:extLst>
          </p:cNvPr>
          <p:cNvSpPr/>
          <p:nvPr/>
        </p:nvSpPr>
        <p:spPr>
          <a:xfrm>
            <a:off x="597156" y="3838335"/>
            <a:ext cx="707036" cy="639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c)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23405081-723E-4823-A669-E0E70B1798FA}"/>
              </a:ext>
            </a:extLst>
          </p:cNvPr>
          <p:cNvSpPr/>
          <p:nvPr/>
        </p:nvSpPr>
        <p:spPr>
          <a:xfrm>
            <a:off x="597156" y="4617164"/>
            <a:ext cx="707036" cy="639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412662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7A3252-E8FF-4DCB-B818-8B9DE5B41D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Ďakujem za pozornosť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FF60510-6DB4-4888-9613-61EB07582D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20366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C5358C-5018-4804-A001-A2B6918E7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>
                <a:latin typeface="+mn-lt"/>
              </a:rPr>
              <a:t>Časti počítača: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F4A3A15-7CCC-4DD0-896D-941FDDEF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4472354" cy="3931920"/>
          </a:xfrm>
        </p:spPr>
        <p:txBody>
          <a:bodyPr>
            <a:noAutofit/>
          </a:bodyPr>
          <a:lstStyle/>
          <a:p>
            <a:r>
              <a:rPr lang="sk-SK" sz="2800" b="1" dirty="0">
                <a:solidFill>
                  <a:srgbClr val="0070C0"/>
                </a:solidFill>
                <a:hlinkClick r:id="rId2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Procesor</a:t>
            </a:r>
            <a:endParaRPr lang="sk-SK" sz="2800" b="1" dirty="0">
              <a:solidFill>
                <a:srgbClr val="0070C0"/>
              </a:solidFill>
            </a:endParaRPr>
          </a:p>
          <a:p>
            <a:r>
              <a:rPr lang="sk-SK" sz="2800" b="1" dirty="0">
                <a:solidFill>
                  <a:srgbClr val="0070C0"/>
                </a:solidFill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Operačná pamäť</a:t>
            </a:r>
            <a:endParaRPr lang="sk-SK" sz="2800" b="1" dirty="0">
              <a:solidFill>
                <a:srgbClr val="0070C0"/>
              </a:solidFill>
            </a:endParaRPr>
          </a:p>
          <a:p>
            <a:r>
              <a:rPr lang="sk-SK" sz="2800" b="1" dirty="0">
                <a:solidFill>
                  <a:srgbClr val="0070C0"/>
                </a:solidFill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Pevný disk</a:t>
            </a:r>
            <a:endParaRPr lang="sk-SK" sz="2800" b="1" dirty="0">
              <a:solidFill>
                <a:srgbClr val="0070C0"/>
              </a:solidFill>
            </a:endParaRPr>
          </a:p>
          <a:p>
            <a:r>
              <a:rPr lang="sk-SK" sz="2800" b="1" dirty="0">
                <a:solidFill>
                  <a:srgbClr val="0070C0"/>
                </a:solidFill>
                <a:hlinkClick r:id="rId5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Grafická karta</a:t>
            </a:r>
            <a:endParaRPr lang="sk-SK" sz="2800" b="1" dirty="0">
              <a:solidFill>
                <a:srgbClr val="0070C0"/>
              </a:solidFill>
            </a:endParaRPr>
          </a:p>
          <a:p>
            <a:r>
              <a:rPr lang="sk-SK" sz="2800" b="1" dirty="0">
                <a:solidFill>
                  <a:srgbClr val="0070C0"/>
                </a:solidFill>
                <a:hlinkClick r:id="rId6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Zvuková karta</a:t>
            </a:r>
            <a:endParaRPr lang="sk-SK" sz="2800" b="1" dirty="0">
              <a:solidFill>
                <a:srgbClr val="0070C0"/>
              </a:solidFill>
            </a:endParaRPr>
          </a:p>
          <a:p>
            <a:r>
              <a:rPr lang="sk-SK" sz="2800" b="1" dirty="0">
                <a:solidFill>
                  <a:srgbClr val="0070C0"/>
                </a:solidFill>
                <a:hlinkClick r:id="rId7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Základná doska</a:t>
            </a:r>
            <a:endParaRPr lang="sk-SK" sz="2800" b="1" dirty="0">
              <a:solidFill>
                <a:srgbClr val="0070C0"/>
              </a:solidFill>
            </a:endParaRPr>
          </a:p>
          <a:p>
            <a:r>
              <a:rPr lang="sk-SK" sz="2800" b="1" dirty="0">
                <a:solidFill>
                  <a:srgbClr val="0070C0"/>
                </a:solidFill>
                <a:hlinkClick r:id="rId8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Napájací zdroj</a:t>
            </a:r>
            <a:endParaRPr lang="sk-SK" sz="2800" b="1" dirty="0">
              <a:solidFill>
                <a:srgbClr val="0070C0"/>
              </a:solidFill>
            </a:endParaRPr>
          </a:p>
        </p:txBody>
      </p:sp>
      <p:sp>
        <p:nvSpPr>
          <p:cNvPr id="4" name="BlokTextu 3">
            <a:hlinkClick r:id="rId9" action="ppaction://hlinksldjump"/>
          </p:cNvPr>
          <p:cNvSpPr txBox="1"/>
          <p:nvPr/>
        </p:nvSpPr>
        <p:spPr>
          <a:xfrm>
            <a:off x="6858000" y="3437792"/>
            <a:ext cx="3719146" cy="10156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6000" dirty="0" smtClean="0"/>
              <a:t>Otestuj sa!</a:t>
            </a:r>
            <a:endParaRPr lang="sk-SK" sz="6000" dirty="0"/>
          </a:p>
        </p:txBody>
      </p:sp>
    </p:spTree>
    <p:extLst>
      <p:ext uri="{BB962C8B-B14F-4D97-AF65-F5344CB8AC3E}">
        <p14:creationId xmlns:p14="http://schemas.microsoft.com/office/powerpoint/2010/main" val="3111385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261E62-4A2C-47A6-A650-79D6D8EF0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008" y="642594"/>
            <a:ext cx="10058400" cy="1371600"/>
          </a:xfrm>
        </p:spPr>
        <p:txBody>
          <a:bodyPr/>
          <a:lstStyle/>
          <a:p>
            <a:r>
              <a:rPr lang="sk-SK" dirty="0">
                <a:solidFill>
                  <a:srgbClr val="0070C0"/>
                </a:solidFill>
                <a:latin typeface="+mn-lt"/>
              </a:rPr>
              <a:t>Procesor: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F9A5A2E-4166-420A-BCA4-579048C14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7200">
              <a:spcBef>
                <a:spcPts val="0"/>
              </a:spcBef>
            </a:pPr>
            <a:r>
              <a:rPr lang="sk-SK" sz="2800" b="1" dirty="0">
                <a:solidFill>
                  <a:srgbClr val="000000"/>
                </a:solidFill>
              </a:rPr>
              <a:t>riadi celý počítač na základe pokynov – inštrukcií</a:t>
            </a:r>
          </a:p>
          <a:p>
            <a:pPr indent="457200">
              <a:spcBef>
                <a:spcPts val="0"/>
              </a:spcBef>
            </a:pPr>
            <a:r>
              <a:rPr lang="sk-SK" sz="2800" b="1" dirty="0">
                <a:solidFill>
                  <a:srgbClr val="000000"/>
                </a:solidFill>
              </a:rPr>
              <a:t>najdôležitejším parametrom je taktovacia </a:t>
            </a:r>
            <a:r>
              <a:rPr lang="sk-SK" sz="2800" b="1" dirty="0" smtClean="0">
                <a:solidFill>
                  <a:srgbClr val="000000"/>
                </a:solidFill>
              </a:rPr>
              <a:t>funkcia</a:t>
            </a:r>
          </a:p>
          <a:p>
            <a:pPr indent="457200">
              <a:spcBef>
                <a:spcPts val="0"/>
              </a:spcBef>
            </a:pPr>
            <a:r>
              <a:rPr lang="sk-SK" sz="2800" b="1" dirty="0" smtClean="0">
                <a:solidFill>
                  <a:srgbClr val="000000"/>
                </a:solidFill>
              </a:rPr>
              <a:t>je </a:t>
            </a:r>
            <a:r>
              <a:rPr lang="sk-SK" sz="2800" b="1" dirty="0">
                <a:solidFill>
                  <a:srgbClr val="000000"/>
                </a:solidFill>
              </a:rPr>
              <a:t>mozgom </a:t>
            </a:r>
            <a:r>
              <a:rPr lang="sk-SK" sz="2800" b="1" dirty="0" smtClean="0">
                <a:solidFill>
                  <a:srgbClr val="000000"/>
                </a:solidFill>
              </a:rPr>
              <a:t>počítača</a:t>
            </a:r>
            <a:endParaRPr lang="sk-SK" sz="2800" b="1" dirty="0">
              <a:solidFill>
                <a:srgbClr val="000000"/>
              </a:solidFill>
            </a:endParaRPr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B6E5D47-AC74-4BEB-95BF-2AD4E4E41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8523" y="3303193"/>
            <a:ext cx="3717442" cy="2820773"/>
          </a:xfrm>
          <a:prstGeom prst="rect">
            <a:avLst/>
          </a:prstGeom>
        </p:spPr>
      </p:pic>
      <p:sp>
        <p:nvSpPr>
          <p:cNvPr id="4" name="Šípka doľava 3">
            <a:hlinkClick r:id="rId4" action="ppaction://hlinksldjump"/>
          </p:cNvPr>
          <p:cNvSpPr/>
          <p:nvPr/>
        </p:nvSpPr>
        <p:spPr>
          <a:xfrm>
            <a:off x="10937631" y="6035040"/>
            <a:ext cx="738554" cy="4624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5494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F654EB-2026-4011-B7FF-F48DF4515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0070C0"/>
                </a:solidFill>
                <a:latin typeface="+mn-lt"/>
              </a:rPr>
              <a:t>Operačná pamäť:</a:t>
            </a: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D52EC9B0-B9D4-4AEB-9F54-1680F8B79F44}"/>
              </a:ext>
            </a:extLst>
          </p:cNvPr>
          <p:cNvSpPr/>
          <p:nvPr/>
        </p:nvSpPr>
        <p:spPr>
          <a:xfrm>
            <a:off x="290146" y="2014195"/>
            <a:ext cx="119018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sk-SK" sz="2800" b="1" dirty="0"/>
              <a:t>-  úložisko informácií, s ktorým procesor </a:t>
            </a:r>
            <a:r>
              <a:rPr lang="sk-SK" sz="2800" b="1" dirty="0" smtClean="0"/>
              <a:t>momentálne pracuje</a:t>
            </a:r>
            <a:endParaRPr lang="sk-SK" sz="2800" b="1" dirty="0"/>
          </a:p>
          <a:p>
            <a:pPr indent="457200"/>
            <a:r>
              <a:rPr lang="sk-SK" sz="2800" b="1" dirty="0"/>
              <a:t>-  keď máme malú pamäť </a:t>
            </a:r>
            <a:r>
              <a:rPr lang="sk-SK" sz="2800" b="1" dirty="0" smtClean="0"/>
              <a:t>RAM, procesor </a:t>
            </a:r>
            <a:r>
              <a:rPr lang="sk-SK" sz="2800" b="1" dirty="0"/>
              <a:t>si ukladá</a:t>
            </a:r>
          </a:p>
          <a:p>
            <a:pPr indent="457200"/>
            <a:r>
              <a:rPr lang="sk-SK" sz="2800" b="1" dirty="0"/>
              <a:t>   časť informácií na harddisk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C6631F2-1935-43B8-B259-1070747F3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636" y="3340203"/>
            <a:ext cx="4009611" cy="3007208"/>
          </a:xfrm>
          <a:prstGeom prst="rect">
            <a:avLst/>
          </a:prstGeom>
        </p:spPr>
      </p:pic>
      <p:sp>
        <p:nvSpPr>
          <p:cNvPr id="6" name="Šípka doľava 5">
            <a:hlinkClick r:id="rId3" action="ppaction://hlinksldjump"/>
          </p:cNvPr>
          <p:cNvSpPr/>
          <p:nvPr/>
        </p:nvSpPr>
        <p:spPr>
          <a:xfrm>
            <a:off x="10937631" y="6035040"/>
            <a:ext cx="738554" cy="4624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0015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6EFB62-948C-4F28-A4ED-056F808B5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0070C0"/>
                </a:solidFill>
                <a:latin typeface="+mn-lt"/>
              </a:rPr>
              <a:t>Pevný disk: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61AAC61-FEC4-4068-BEE3-9FF0B8889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46" y="2103120"/>
            <a:ext cx="6695406" cy="3931920"/>
          </a:xfrm>
        </p:spPr>
        <p:txBody>
          <a:bodyPr>
            <a:normAutofit/>
          </a:bodyPr>
          <a:lstStyle/>
          <a:p>
            <a:pPr algn="just"/>
            <a:r>
              <a:rPr lang="sk-SK" sz="2000" b="1" dirty="0" smtClean="0"/>
              <a:t>dlhodobo uchováva informácie </a:t>
            </a:r>
          </a:p>
          <a:p>
            <a:pPr algn="just"/>
            <a:r>
              <a:rPr lang="sk-SK" sz="2000" b="1" dirty="0" smtClean="0"/>
              <a:t>názov pevný disk je odvodený z anglického slova </a:t>
            </a:r>
            <a:r>
              <a:rPr lang="sk-SK" sz="2000" b="1" dirty="0" err="1" smtClean="0"/>
              <a:t>Hard</a:t>
            </a:r>
            <a:r>
              <a:rPr lang="sk-SK" sz="2000" b="1" dirty="0" smtClean="0"/>
              <a:t> Disk </a:t>
            </a:r>
          </a:p>
          <a:p>
            <a:pPr algn="just"/>
            <a:r>
              <a:rPr lang="sk-SK" sz="2000" b="1" dirty="0" smtClean="0"/>
              <a:t>môžeme naň ukladať fotky, filmy, hudbu</a:t>
            </a:r>
          </a:p>
          <a:p>
            <a:pPr algn="just"/>
            <a:r>
              <a:rPr lang="sk-SK" sz="2000" b="1" dirty="0" smtClean="0"/>
              <a:t>inštalujú sa naň programy a je na ňom nainštalovaný aj náš operačný systém</a:t>
            </a:r>
          </a:p>
          <a:p>
            <a:pPr algn="just"/>
            <a:r>
              <a:rPr lang="sk-SK" sz="2000" b="1" dirty="0" smtClean="0"/>
              <a:t>HDD si dáta uchováva aj po odpojení z elektrickej energie a nachádza sa v každom počítači</a:t>
            </a:r>
          </a:p>
          <a:p>
            <a:pPr algn="just"/>
            <a:r>
              <a:rPr lang="sk-SK" sz="2000" b="1" dirty="0" smtClean="0"/>
              <a:t>niektoré moderné zariadenia využívajú namiesto HDD pamäťové karty, ktoré už dosahujú vysoké kapacity a sú menej energeticky náročné</a:t>
            </a:r>
          </a:p>
          <a:p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8A8A183C-A2E4-48E0-9816-9659F38C8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2859" y="1814418"/>
            <a:ext cx="3858039" cy="3812650"/>
          </a:xfrm>
          <a:prstGeom prst="rect">
            <a:avLst/>
          </a:prstGeom>
        </p:spPr>
      </p:pic>
      <p:sp>
        <p:nvSpPr>
          <p:cNvPr id="5" name="Šípka doľava 4">
            <a:hlinkClick r:id="rId4" action="ppaction://hlinksldjump"/>
          </p:cNvPr>
          <p:cNvSpPr/>
          <p:nvPr/>
        </p:nvSpPr>
        <p:spPr>
          <a:xfrm>
            <a:off x="10937631" y="6035040"/>
            <a:ext cx="738554" cy="4624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4773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ED74CD-F9AA-4F50-AB0F-931A7C4FF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0070C0"/>
                </a:solidFill>
                <a:latin typeface="+mn-lt"/>
              </a:rPr>
              <a:t>Grafická karta</a:t>
            </a:r>
            <a:r>
              <a:rPr lang="sk-SK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BEC3C33-2AEB-488D-AEB7-F3215C859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791" y="1841916"/>
            <a:ext cx="4538870" cy="3931920"/>
          </a:xfrm>
        </p:spPr>
        <p:txBody>
          <a:bodyPr/>
          <a:lstStyle/>
          <a:p>
            <a:r>
              <a:rPr lang="sk-SK" sz="2400" dirty="0" smtClean="0">
                <a:solidFill>
                  <a:srgbClr val="000000"/>
                </a:solidFill>
              </a:rPr>
              <a:t>g</a:t>
            </a:r>
            <a:r>
              <a:rPr lang="sk-SK" sz="2400" b="1" dirty="0" smtClean="0">
                <a:solidFill>
                  <a:srgbClr val="444444"/>
                </a:solidFill>
              </a:rPr>
              <a:t>rafická </a:t>
            </a:r>
            <a:r>
              <a:rPr lang="sk-SK" sz="2400" b="1" dirty="0">
                <a:solidFill>
                  <a:srgbClr val="444444"/>
                </a:solidFill>
              </a:rPr>
              <a:t>karta alebo tiež </a:t>
            </a:r>
            <a:r>
              <a:rPr lang="sk-SK" sz="2400" b="1" dirty="0">
                <a:solidFill>
                  <a:srgbClr val="0033CC"/>
                </a:solidFill>
                <a:hlinkClick r:id="rId2" tooltip="Grafický adaptér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grafický adaptér</a:t>
            </a:r>
            <a:r>
              <a:rPr lang="sk-SK" sz="2400" b="1" dirty="0">
                <a:solidFill>
                  <a:srgbClr val="444444"/>
                </a:solidFill>
              </a:rPr>
              <a:t> je </a:t>
            </a:r>
            <a:r>
              <a:rPr lang="sk-SK" sz="2400" b="1" dirty="0">
                <a:solidFill>
                  <a:srgbClr val="0033CC"/>
                </a:solidFill>
                <a:hlinkClick r:id="rId3" tooltip="Komponent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komponent</a:t>
            </a:r>
            <a:r>
              <a:rPr lang="sk-SK" sz="2400" b="1" dirty="0">
                <a:solidFill>
                  <a:srgbClr val="444444"/>
                </a:solidFill>
              </a:rPr>
              <a:t> </a:t>
            </a:r>
            <a:r>
              <a:rPr lang="sk-SK" sz="2400" b="1" dirty="0">
                <a:solidFill>
                  <a:srgbClr val="0033CC"/>
                </a:solidFill>
                <a:hlinkClick r:id="rId4" tooltip="Počítač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počítača</a:t>
            </a:r>
            <a:r>
              <a:rPr lang="sk-SK" sz="2400" b="1" dirty="0">
                <a:solidFill>
                  <a:srgbClr val="444444"/>
                </a:solidFill>
              </a:rPr>
              <a:t>, ktorý zabezpečuje zobrazenie informácií na </a:t>
            </a:r>
            <a:r>
              <a:rPr lang="sk-SK" sz="2400" b="1" dirty="0">
                <a:solidFill>
                  <a:srgbClr val="0033CC"/>
                </a:solidFill>
                <a:hlinkClick r:id="rId5" tooltip="Zobrazovacia jednotka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zobrazovacej jednotke</a:t>
            </a:r>
            <a:r>
              <a:rPr lang="sk-SK" sz="2400" b="1" dirty="0">
                <a:solidFill>
                  <a:srgbClr val="444444"/>
                </a:solidFill>
              </a:rPr>
              <a:t>, napríklad na </a:t>
            </a:r>
            <a:r>
              <a:rPr lang="sk-SK" sz="2400" b="1" dirty="0">
                <a:solidFill>
                  <a:srgbClr val="0033CC"/>
                </a:solidFill>
                <a:hlinkClick r:id="rId6" tooltip="Monitor (displej)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monitore</a:t>
            </a:r>
            <a:endParaRPr lang="sk-SK" sz="2400" b="1" dirty="0">
              <a:solidFill>
                <a:srgbClr val="0033CC"/>
              </a:solidFill>
            </a:endParaRPr>
          </a:p>
          <a:p>
            <a:r>
              <a:rPr lang="sk-SK" sz="2400" b="1" dirty="0">
                <a:solidFill>
                  <a:srgbClr val="0033CC"/>
                </a:solidFill>
              </a:rPr>
              <a:t> </a:t>
            </a:r>
            <a:r>
              <a:rPr lang="sk-SK" sz="2400" b="1" dirty="0">
                <a:solidFill>
                  <a:srgbClr val="444444"/>
                </a:solidFill>
              </a:rPr>
              <a:t>zobrazuje informácie na monitore</a:t>
            </a:r>
          </a:p>
          <a:p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023B0B9-C0D1-4D2B-A276-C5EDCE5986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1841916"/>
            <a:ext cx="5461209" cy="3445702"/>
          </a:xfrm>
          <a:prstGeom prst="rect">
            <a:avLst/>
          </a:prstGeom>
        </p:spPr>
      </p:pic>
      <p:sp>
        <p:nvSpPr>
          <p:cNvPr id="5" name="Šípka doľava 4">
            <a:hlinkClick r:id="rId8" action="ppaction://hlinksldjump"/>
          </p:cNvPr>
          <p:cNvSpPr/>
          <p:nvPr/>
        </p:nvSpPr>
        <p:spPr>
          <a:xfrm>
            <a:off x="10937631" y="6035040"/>
            <a:ext cx="738554" cy="4624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9497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A6395D-BA12-4839-99E7-0E3F9AD55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413834"/>
            <a:ext cx="10058400" cy="1371600"/>
          </a:xfrm>
        </p:spPr>
        <p:txBody>
          <a:bodyPr/>
          <a:lstStyle/>
          <a:p>
            <a:r>
              <a:rPr lang="sk-SK" dirty="0">
                <a:solidFill>
                  <a:srgbClr val="0070C0"/>
                </a:solidFill>
                <a:latin typeface="+mn-lt"/>
              </a:rPr>
              <a:t>Zvuková karta: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081CC1B-17B5-41D7-A962-DC7CE3E12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" y="1812974"/>
            <a:ext cx="6341930" cy="4420772"/>
          </a:xfrm>
        </p:spPr>
        <p:txBody>
          <a:bodyPr>
            <a:normAutofit/>
          </a:bodyPr>
          <a:lstStyle/>
          <a:p>
            <a:r>
              <a:rPr lang="sk-SK" sz="2400" b="1" dirty="0"/>
              <a:t>typická zvuková karta obsahuje zvukový procesor – alebo tiež zvukový čip, s integrovaným DAC (</a:t>
            </a:r>
            <a:r>
              <a:rPr lang="sk-SK" sz="2400" b="1" dirty="0" err="1"/>
              <a:t>digital</a:t>
            </a:r>
            <a:r>
              <a:rPr lang="sk-SK" sz="2400" b="1" dirty="0"/>
              <a:t> to </a:t>
            </a:r>
            <a:r>
              <a:rPr lang="sk-SK" sz="2400" b="1" dirty="0" err="1"/>
              <a:t>analog</a:t>
            </a:r>
            <a:r>
              <a:rPr lang="sk-SK" sz="2400" b="1" dirty="0"/>
              <a:t> </a:t>
            </a:r>
            <a:r>
              <a:rPr lang="sk-SK" sz="2400" b="1" dirty="0" err="1"/>
              <a:t>converter</a:t>
            </a:r>
            <a:r>
              <a:rPr lang="sk-SK" sz="2400" b="1" dirty="0"/>
              <a:t>) </a:t>
            </a:r>
            <a:r>
              <a:rPr lang="sk-SK" sz="2400" b="1" dirty="0" err="1"/>
              <a:t>digitálno</a:t>
            </a:r>
            <a:r>
              <a:rPr lang="sk-SK" sz="2400" b="1" dirty="0"/>
              <a:t> analógovým prevodníkom, ktorého úlohou je konvertovať nahrané alebo generované digitálne dáta do analógového formátu </a:t>
            </a:r>
          </a:p>
          <a:p>
            <a:r>
              <a:rPr lang="sk-SK" sz="2400" b="1" dirty="0"/>
              <a:t>výstupný signál je vyvedený pre pripojenie </a:t>
            </a:r>
            <a:r>
              <a:rPr lang="sk-SK" sz="2400" b="1" dirty="0" err="1"/>
              <a:t>zosilovača</a:t>
            </a:r>
            <a:r>
              <a:rPr lang="sk-SK" sz="2400" b="1" dirty="0"/>
              <a:t>, slúchadiel, alebo externého zariadenia používajúceho štandardné pripojenie cez JACK konektor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D7DF2DF2-DEB2-4BCA-8508-221F406C4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65830" y="1812974"/>
            <a:ext cx="4320209" cy="3021632"/>
          </a:xfrm>
          <a:prstGeom prst="rect">
            <a:avLst/>
          </a:prstGeom>
        </p:spPr>
      </p:pic>
      <p:sp>
        <p:nvSpPr>
          <p:cNvPr id="5" name="Šípka doľava 4">
            <a:hlinkClick r:id="rId4" action="ppaction://hlinksldjump"/>
          </p:cNvPr>
          <p:cNvSpPr/>
          <p:nvPr/>
        </p:nvSpPr>
        <p:spPr>
          <a:xfrm>
            <a:off x="10937631" y="6035040"/>
            <a:ext cx="738554" cy="4624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576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7B0259-5A60-44A6-87EC-41BC09E4B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0070C0"/>
                </a:solidFill>
                <a:latin typeface="+mn-lt"/>
              </a:rPr>
              <a:t>Základná doska</a:t>
            </a:r>
            <a:r>
              <a:rPr lang="sk-SK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97C0968-67A5-40F9-BDEB-B997B64F9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6235148" cy="3931920"/>
          </a:xfrm>
        </p:spPr>
        <p:txBody>
          <a:bodyPr>
            <a:normAutofit/>
          </a:bodyPr>
          <a:lstStyle/>
          <a:p>
            <a:r>
              <a:rPr lang="sk-SK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základná doska je jedna z najdôležitejších súčiastok v počítači</a:t>
            </a:r>
          </a:p>
          <a:p>
            <a:r>
              <a:rPr lang="sk-SK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sk-SK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anglickom jazyku poznáme pre ňu dve mená: </a:t>
            </a:r>
            <a:r>
              <a:rPr lang="sk-SK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motherboard</a:t>
            </a:r>
            <a:r>
              <a:rPr lang="sk-SK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a </a:t>
            </a:r>
            <a:r>
              <a:rPr lang="sk-SK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mainboard</a:t>
            </a:r>
            <a:r>
              <a:rPr lang="sk-SK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Tieto názvy sú významovo rovnocenné.</a:t>
            </a:r>
          </a:p>
          <a:p>
            <a:r>
              <a:rPr lang="sk-SK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základná doska spája všetky ostatné súčiastky počítača v jednotný a plnohodnotný celok. </a:t>
            </a:r>
            <a:endParaRPr lang="sk-SK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98B65C91-7B5A-473C-8BCB-3E6BFA54C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9244" y="2103120"/>
            <a:ext cx="4317242" cy="3302690"/>
          </a:xfrm>
          <a:prstGeom prst="rect">
            <a:avLst/>
          </a:prstGeom>
        </p:spPr>
      </p:pic>
      <p:sp>
        <p:nvSpPr>
          <p:cNvPr id="5" name="Šípka doľava 4">
            <a:hlinkClick r:id="rId4" action="ppaction://hlinksldjump"/>
          </p:cNvPr>
          <p:cNvSpPr/>
          <p:nvPr/>
        </p:nvSpPr>
        <p:spPr>
          <a:xfrm>
            <a:off x="10937631" y="6035040"/>
            <a:ext cx="738554" cy="4624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3350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tredné odtien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xtrémny tieň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368</TotalTime>
  <Words>412</Words>
  <Application>Microsoft Office PowerPoint</Application>
  <PresentationFormat>Širokouhlá</PresentationFormat>
  <Paragraphs>150</Paragraphs>
  <Slides>22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</vt:lpstr>
      <vt:lpstr>Garamond</vt:lpstr>
      <vt:lpstr>Roboto</vt:lpstr>
      <vt:lpstr>Verdana</vt:lpstr>
      <vt:lpstr>Savon</vt:lpstr>
      <vt:lpstr>Zloženie počítača</vt:lpstr>
      <vt:lpstr>Zloženie počítača:</vt:lpstr>
      <vt:lpstr>Časti počítača:</vt:lpstr>
      <vt:lpstr>Procesor:</vt:lpstr>
      <vt:lpstr>Operačná pamäť:</vt:lpstr>
      <vt:lpstr>Pevný disk:</vt:lpstr>
      <vt:lpstr>Grafická karta:</vt:lpstr>
      <vt:lpstr>Zvuková karta:</vt:lpstr>
      <vt:lpstr>Základná doska:</vt:lpstr>
      <vt:lpstr>Napájací zdroj:</vt:lpstr>
      <vt:lpstr>Pamäťové zariadenia:</vt:lpstr>
      <vt:lpstr>Šifry a kódy:</vt:lpstr>
      <vt:lpstr>Dvojková sústava:</vt:lpstr>
      <vt:lpstr>Test</vt:lpstr>
      <vt:lpstr>Čo sa nachádza v počítačovej skrinke?</vt:lpstr>
      <vt:lpstr>Čo je mozgom počítača?</vt:lpstr>
      <vt:lpstr>Čo patrí medzi prenosné pamäťové zariadenia? </vt:lpstr>
      <vt:lpstr>Čo vidíš na obrázku?</vt:lpstr>
      <vt:lpstr>Čo je to šifra?</vt:lpstr>
      <vt:lpstr>Čo je to kód?</vt:lpstr>
      <vt:lpstr>Akými číslami vyjadrujeme dvojkovú sústavu?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Časti počítača</dc:title>
  <dc:creator>user</dc:creator>
  <cp:lastModifiedBy>Andrea Karchutňáková</cp:lastModifiedBy>
  <cp:revision>34</cp:revision>
  <dcterms:created xsi:type="dcterms:W3CDTF">2020-03-24T17:21:10Z</dcterms:created>
  <dcterms:modified xsi:type="dcterms:W3CDTF">2020-03-27T11:58:05Z</dcterms:modified>
</cp:coreProperties>
</file>