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73E71A-2DAC-410F-88CD-7D015E344EE0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E9702-6098-4F10-BB82-C6FB4660306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843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8C0B2-AC1C-463E-BFBC-E2E7834EE7B7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Zaoblený obdĺžni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7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683093-4F28-486B-8568-1CFB88AFD6DB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675AE-FF78-4B4A-BF05-FFEB414F05C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424A-BF7E-4A0D-A46D-AD9F159821A4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8F57E-43D5-43CE-BB6D-868E6900A8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F6D5-613A-4D5C-9086-D8F666AB6E9B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5252-EA28-4276-A007-3F70BC7B12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F5E1-45AD-44A3-B68F-3F3F467FB870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2702-08D3-4DD5-9093-337F2401F70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aoblený obdĺžni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B7AF2A-769E-4B80-AE9F-265686B7992E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5156C6-D329-4ADB-98B7-6CF592B1AF7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87C07-D541-4A20-9D7C-6EBEBC39861D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6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E366-5014-4C5B-B2CF-3A5C25C760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42F4-311B-4202-B515-0A6886B161BC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8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0B5A-1E2C-4D5F-979A-DC9450F2AC1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0214-E6FC-4FCD-AE82-5B419F3EED3E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4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2AC7-840D-41BE-B377-3B25F406A7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724F3F-B143-4FDE-817C-3104CEDB269C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21ACF-BF62-4B19-849C-6B63E39DFF5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B53C-E6CA-4C91-BAF5-BDD291700D9E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6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2111-E5C8-4C12-B42A-68968BF44AE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s jedným zaobleným roho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7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FD6A1A-1803-4B71-BF6F-6A121CF53CCC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8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AB915C-94D3-419F-8B7E-D6B5C92D88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31" name="Zástupný symbol textu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C97FE5-FAC6-4AC0-A3B8-37FA5CF5923A}" type="datetimeFigureOut">
              <a:rPr lang="sk-SK"/>
              <a:pPr>
                <a:defRPr/>
              </a:pPr>
              <a:t>18. 5. 2020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3A678E8-DD43-4B8D-857D-28350DEFC7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5" r:id="rId7"/>
    <p:sldLayoutId id="2147483710" r:id="rId8"/>
    <p:sldLayoutId id="2147483716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050" y="836613"/>
            <a:ext cx="6553200" cy="1584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Calibri" pitchFamily="34" charset="0"/>
              </a:rPr>
              <a:t>Prvá pomoc pri poranení </a:t>
            </a:r>
            <a:br>
              <a:rPr lang="sk-SK" dirty="0" smtClean="0">
                <a:latin typeface="Calibri" pitchFamily="34" charset="0"/>
              </a:rPr>
            </a:br>
            <a:r>
              <a:rPr lang="sk-SK" dirty="0" smtClean="0">
                <a:latin typeface="Calibri" pitchFamily="34" charset="0"/>
              </a:rPr>
              <a:t>mozgu a miechy</a:t>
            </a:r>
            <a:endParaRPr lang="sk-SK" dirty="0">
              <a:latin typeface="Calibri" pitchFamily="34" charset="0"/>
            </a:endParaRPr>
          </a:p>
        </p:txBody>
      </p:sp>
      <p:pic>
        <p:nvPicPr>
          <p:cNvPr id="6147" name="Obrázok 3" descr="brain-3168269_64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924175"/>
            <a:ext cx="5497513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Obrna - príznak | Zdravoté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076700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</a:rPr>
              <a:t>Čo je ŠOK???</a:t>
            </a:r>
            <a:endParaRPr lang="sk-SK" dirty="0">
              <a:solidFill>
                <a:schemeClr val="accent1">
                  <a:tint val="88000"/>
                  <a:satMod val="150000"/>
                </a:schemeClr>
              </a:solidFill>
              <a:latin typeface="Calibri" pitchFamily="34" charset="0"/>
            </a:endParaRPr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503238" y="2349500"/>
            <a:ext cx="8183562" cy="2368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600" b="1" i="1" smtClean="0">
                <a:latin typeface="Calibri" pitchFamily="34" charset="0"/>
              </a:rPr>
              <a:t>Vážny stav 	</a:t>
            </a:r>
            <a:r>
              <a:rPr lang="sk-SK" sz="2600" i="1" smtClean="0">
                <a:latin typeface="Calibri" pitchFamily="34" charset="0"/>
              </a:rPr>
              <a:t>	     </a:t>
            </a:r>
            <a:r>
              <a:rPr lang="sk-SK" b="1" i="1" u="sng" smtClean="0">
                <a:solidFill>
                  <a:schemeClr val="accent1"/>
                </a:solidFill>
                <a:latin typeface="Calibri" pitchFamily="34" charset="0"/>
              </a:rPr>
              <a:t>Ohrozuje život !!!</a:t>
            </a:r>
          </a:p>
          <a:p>
            <a:pPr eaLnBrk="1" hangingPunct="1">
              <a:lnSpc>
                <a:spcPct val="80000"/>
              </a:lnSpc>
            </a:pPr>
            <a:r>
              <a:rPr lang="sk-SK" sz="2600" i="1" smtClean="0">
                <a:latin typeface="Calibri" pitchFamily="34" charset="0"/>
              </a:rPr>
              <a:t>Pri vážnych zraneniach, popáleninách, zlomeninách dlhých kostí, veľkej strate krvi ...</a:t>
            </a:r>
          </a:p>
          <a:p>
            <a:pPr eaLnBrk="1" hangingPunct="1">
              <a:lnSpc>
                <a:spcPct val="80000"/>
              </a:lnSpc>
            </a:pPr>
            <a:endParaRPr lang="sk-SK" sz="2600" i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sz="2600" i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Kôli nedostatku O2 a živín - dochádza k </a:t>
            </a:r>
            <a:r>
              <a:rPr lang="sk-SK" sz="2600" i="1" u="sng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postupnému zlyhávaniu funkcie </a:t>
            </a:r>
            <a:r>
              <a:rPr lang="sk-SK" sz="2600" i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orgánov a systémov v tele!!!</a:t>
            </a:r>
          </a:p>
          <a:p>
            <a:pPr eaLnBrk="1" hangingPunct="1">
              <a:lnSpc>
                <a:spcPct val="80000"/>
              </a:lnSpc>
            </a:pPr>
            <a:endParaRPr lang="sk-SK" sz="26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sahu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554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u="sng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Príznaky šoku: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2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Bledosť, nepokoj, studená a vlhká koža, potenie, závraty, smäd, plytké dýchanie ...</a:t>
            </a:r>
          </a:p>
          <a:p>
            <a:pPr eaLnBrk="1" hangingPunct="1">
              <a:lnSpc>
                <a:spcPct val="90000"/>
              </a:lnSpc>
            </a:pPr>
            <a:endParaRPr lang="sk-SK" sz="2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sz="2600" b="1" u="sng" smtClean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sz="2600" b="1" u="sng" smtClean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sz="2600" b="1" u="sng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pomoc pri príznakoch šoku:</a:t>
            </a:r>
          </a:p>
          <a:p>
            <a:pPr eaLnBrk="1" hangingPunct="1">
              <a:lnSpc>
                <a:spcPct val="90000"/>
              </a:lnSpc>
            </a:pPr>
            <a:endParaRPr lang="sk-SK" sz="2600" b="1" u="sng" smtClean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Verdana" pitchFamily="34" charset="0"/>
              <a:buAutoNum type="arabicParenR"/>
            </a:pPr>
            <a:r>
              <a:rPr lang="sk-SK" sz="2200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Protišoková poloha </a:t>
            </a:r>
            <a:r>
              <a:rPr lang="sk-SK" sz="22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 ľah na chrbte, nohy vyložené)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AutoNum type="arabicParenR"/>
            </a:pPr>
            <a:r>
              <a:rPr lang="sk-SK" sz="2200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Prikry </a:t>
            </a:r>
            <a:r>
              <a:rPr lang="sk-SK" sz="22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poraneného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AutoNum type="arabicParenR"/>
            </a:pPr>
            <a:r>
              <a:rPr lang="sk-SK" sz="22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Snaž sa ho </a:t>
            </a:r>
            <a:r>
              <a:rPr lang="sk-SK" sz="2200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upokojiť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AutoNum type="arabicParenR"/>
            </a:pPr>
            <a:r>
              <a:rPr lang="sk-SK" sz="2200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Privolaj RZP</a:t>
            </a:r>
            <a:r>
              <a:rPr lang="sk-SK" sz="22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, kontroluj vedomie</a:t>
            </a:r>
          </a:p>
          <a:p>
            <a:pPr eaLnBrk="1" hangingPunct="1">
              <a:lnSpc>
                <a:spcPct val="90000"/>
              </a:lnSpc>
            </a:pPr>
            <a:endParaRPr lang="sk-SK" sz="2600" smtClean="0"/>
          </a:p>
        </p:txBody>
      </p:sp>
      <p:pic>
        <p:nvPicPr>
          <p:cNvPr id="16387" name="Obrázok 3" descr="images (6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628775"/>
            <a:ext cx="280828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Obrázok 4" descr="26-protisokova_polo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292600"/>
            <a:ext cx="291623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ok 5" descr="potenie-dievca-teplo-tvar-sx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989138"/>
            <a:ext cx="2154237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1008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Poranenie mozgu a miechy</a:t>
            </a:r>
            <a:endParaRPr lang="sk-SK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503238" y="1700213"/>
            <a:ext cx="8183562" cy="2376487"/>
          </a:xfrm>
        </p:spPr>
        <p:txBody>
          <a:bodyPr/>
          <a:lstStyle/>
          <a:p>
            <a:pPr eaLnBrk="1" hangingPunct="1"/>
            <a:r>
              <a:rPr lang="sk-SK" i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Spôsobuje úder do hlavy a chrbta, pád, dopravná nehoda ...</a:t>
            </a:r>
          </a:p>
          <a:p>
            <a:pPr eaLnBrk="1" hangingPunct="1"/>
            <a:r>
              <a:rPr lang="sk-SK" b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Dôsledok ?</a:t>
            </a:r>
            <a:endParaRPr lang="sk-SK" b="1" u="sng" smtClean="0">
              <a:solidFill>
                <a:srgbClr val="48365A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eaLnBrk="1" hangingPunct="1"/>
            <a:r>
              <a:rPr lang="sk-SK" b="1" u="sng" smtClean="0">
                <a:solidFill>
                  <a:srgbClr val="48365A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otras, pomliaždenie</a:t>
            </a:r>
            <a:r>
              <a:rPr lang="sk-SK" smtClean="0">
                <a:solidFill>
                  <a:srgbClr val="48365A"/>
                </a:solidFill>
                <a:ea typeface="Arial Unicode MS" pitchFamily="34" charset="-128"/>
                <a:cs typeface="Calibri" pitchFamily="34" charset="0"/>
              </a:rPr>
              <a:t> </a:t>
            </a:r>
            <a:r>
              <a:rPr lang="sk-SK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mozgu, miechy</a:t>
            </a:r>
          </a:p>
          <a:p>
            <a:pPr eaLnBrk="1" hangingPunct="1"/>
            <a:endParaRPr lang="sk-SK" smtClean="0"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7172" name="Obrázok 3" descr="depositphotos-pracovni-uraz-1-pre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933825"/>
            <a:ext cx="29479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Obrázok 4" descr="5c39a9f8d0cac-30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97425"/>
            <a:ext cx="231933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Úrazy mozgu a miechy - ADELI Medical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138" y="3573463"/>
            <a:ext cx="41608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935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Ako zistím, že má človek poranený mozog???</a:t>
            </a:r>
            <a:endParaRPr lang="sk-SK" sz="3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>
          <a:xfrm>
            <a:off x="503238" y="1916113"/>
            <a:ext cx="8183562" cy="2801937"/>
          </a:xfrm>
        </p:spPr>
        <p:txBody>
          <a:bodyPr/>
          <a:lstStyle/>
          <a:p>
            <a:pPr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Postihnutý môže byť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bledý, zmätený, ale aj v bezvedomí</a:t>
            </a:r>
          </a:p>
          <a:p>
            <a:pPr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je mu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nevoľno/prípadne zvracia</a:t>
            </a:r>
          </a:p>
          <a:p>
            <a:pPr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nepravidelne dýcha</a:t>
            </a:r>
          </a:p>
          <a:p>
            <a:pPr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z nosa/uší mu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môže vytekať krv</a:t>
            </a:r>
          </a:p>
          <a:p>
            <a:pPr eaLnBrk="1" hangingPunct="1"/>
            <a:endParaRPr lang="sk-SK" smtClean="0"/>
          </a:p>
        </p:txBody>
      </p:sp>
      <p:pic>
        <p:nvPicPr>
          <p:cNvPr id="8196" name="Obrázok 3" descr="14862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365625"/>
            <a:ext cx="30908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ázok 4" descr="inline7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652963"/>
            <a:ext cx="265271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1079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Ako zistím, že má človek poranenú miechu???</a:t>
            </a:r>
            <a:endParaRPr lang="sk-SK" sz="3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503238" y="1989138"/>
            <a:ext cx="8183562" cy="2232025"/>
          </a:xfrm>
        </p:spPr>
        <p:txBody>
          <a:bodyPr/>
          <a:lstStyle/>
          <a:p>
            <a:pPr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Bolí ho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chrbát, šija </a:t>
            </a: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(zadná časť krku)</a:t>
            </a:r>
          </a:p>
          <a:p>
            <a:pPr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Nevie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ovládať </a:t>
            </a: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končatiny, alebo len veľmi slabo</a:t>
            </a:r>
          </a:p>
          <a:p>
            <a:pPr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Nezrozumiteľne rozpráva</a:t>
            </a:r>
          </a:p>
          <a:p>
            <a:pPr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Ťažko dýcha</a:t>
            </a:r>
          </a:p>
          <a:p>
            <a:pPr eaLnBrk="1" hangingPunct="1"/>
            <a:endParaRPr lang="sk-SK" smtClean="0"/>
          </a:p>
        </p:txBody>
      </p:sp>
      <p:pic>
        <p:nvPicPr>
          <p:cNvPr id="9220" name="Obrázok 3" descr="6a11de77df45dc0a41b24a4f58ae5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365625"/>
            <a:ext cx="360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1223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1. pomoc pri poranení mozgu</a:t>
            </a:r>
            <a:b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 - pri vedomí:</a:t>
            </a:r>
            <a:endParaRPr lang="sk-SK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503238" y="2205038"/>
            <a:ext cx="8183562" cy="2513012"/>
          </a:xfrm>
        </p:spPr>
        <p:txBody>
          <a:bodyPr/>
          <a:lstStyle/>
          <a:p>
            <a:pPr marL="595313" indent="-514350" eaLnBrk="1" hangingPunct="1">
              <a:buFont typeface="Verdana" pitchFamily="34" charset="0"/>
              <a:buAutoNum type="arabicPeriod"/>
            </a:pP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Ulož zraneného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na chrbát a mierne mu podlož hlavu</a:t>
            </a:r>
          </a:p>
          <a:p>
            <a:pPr marL="595313" indent="-514350" eaLnBrk="1" hangingPunct="1">
              <a:buFont typeface="Verdana" pitchFamily="34" charset="0"/>
              <a:buAutoNum type="arabicPeriod"/>
            </a:pP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Ošetri iné poranenia ak sú</a:t>
            </a:r>
          </a:p>
          <a:p>
            <a:pPr marL="595313" indent="-514350" eaLnBrk="1" hangingPunct="1">
              <a:buFont typeface="Verdana" pitchFamily="34" charset="0"/>
              <a:buAutoNum type="arabicPeriod"/>
            </a:pP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Privolaj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RZP!</a:t>
            </a:r>
          </a:p>
          <a:p>
            <a:pPr marL="595313" indent="-514350" eaLnBrk="1" hangingPunct="1"/>
            <a:endParaRPr lang="sk-SK" smtClean="0"/>
          </a:p>
        </p:txBody>
      </p:sp>
      <p:pic>
        <p:nvPicPr>
          <p:cNvPr id="10244" name="Obrázok 3" descr="otras-mozg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860800"/>
            <a:ext cx="32162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Mozog - stručný popis | MediPsyche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549275"/>
            <a:ext cx="20526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rázok 5" descr="3206136_1200x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797425"/>
            <a:ext cx="2700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1223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1. pomoc pri poranení mozgu</a:t>
            </a:r>
            <a:b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 - bezvedomie/nereaguje na oslovenie/:</a:t>
            </a:r>
            <a:endParaRPr lang="sk-SK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7" name="Zástupný symbol obsahu 2"/>
          <p:cNvSpPr>
            <a:spLocks noGrp="1"/>
          </p:cNvSpPr>
          <p:nvPr>
            <p:ph idx="1"/>
          </p:nvPr>
        </p:nvSpPr>
        <p:spPr>
          <a:xfrm>
            <a:off x="503238" y="1989138"/>
            <a:ext cx="8183562" cy="3168650"/>
          </a:xfrm>
        </p:spPr>
        <p:txBody>
          <a:bodyPr/>
          <a:lstStyle/>
          <a:p>
            <a:pPr marL="595313" indent="-514350" eaLnBrk="1" hangingPunct="1">
              <a:buFont typeface="Verdana" pitchFamily="34" charset="0"/>
              <a:buAutoNum type="arabicPeriod"/>
            </a:pP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Zisti či poranený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dýcha</a:t>
            </a:r>
          </a:p>
          <a:p>
            <a:pPr marL="595313" indent="-514350" eaLnBrk="1" hangingPunct="1">
              <a:buFont typeface="Verdana" pitchFamily="34" charset="0"/>
              <a:buAutoNum type="arabicPeriod"/>
            </a:pP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Ak dýcha – ulož ho do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stabilizovanej polohy</a:t>
            </a:r>
          </a:p>
          <a:p>
            <a:pPr marL="595313" indent="-514350" eaLnBrk="1" hangingPunct="1">
              <a:buFont typeface="Verdana" pitchFamily="34" charset="0"/>
              <a:buAutoNum type="arabicPeriod"/>
            </a:pP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Ak nedýcha –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začni KPR</a:t>
            </a:r>
          </a:p>
          <a:p>
            <a:pPr marL="595313" indent="-514350" eaLnBrk="1" hangingPunct="1">
              <a:buFont typeface="Verdana" pitchFamily="34" charset="0"/>
              <a:buAutoNum type="arabicPeriod"/>
            </a:pP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Ošetri prípadné poranenia</a:t>
            </a:r>
          </a:p>
          <a:p>
            <a:pPr marL="595313" indent="-514350" eaLnBrk="1" hangingPunct="1">
              <a:buFont typeface="Verdana" pitchFamily="34" charset="0"/>
              <a:buAutoNum type="arabicPeriod"/>
            </a:pP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Privolaj RZP</a:t>
            </a: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, priebežne kontroluj dýchanie</a:t>
            </a:r>
            <a:endParaRPr lang="sk-SK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95313" indent="-514350" eaLnBrk="1" hangingPunct="1"/>
            <a:endParaRPr lang="sk-SK" smtClean="0"/>
          </a:p>
        </p:txBody>
      </p:sp>
      <p:pic>
        <p:nvPicPr>
          <p:cNvPr id="11268" name="Obrázok 3" descr="3206136_1200x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508500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6" descr="otázka č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70" name="AutoShape 8" descr="otázka č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71" name="AutoShape 10" descr="otázka č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72" name="AutoShape 12" descr="otázka č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73" name="AutoShape 14" descr="otázka č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74" name="AutoShape 16" descr="otázka č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75" name="AutoShape 18" descr="otázka č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1276" name="Picture 20" descr="Moz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581525"/>
            <a:ext cx="28797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2" descr="prvá pomoc a stabilizovaná poloha | Vyliec.sk - prvá pom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797425"/>
            <a:ext cx="1647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1150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</a:rPr>
              <a:t>Stabilizovaná poloha (novší typ)</a:t>
            </a:r>
            <a:endParaRPr lang="sk-SK" dirty="0">
              <a:solidFill>
                <a:schemeClr val="accent1">
                  <a:tint val="88000"/>
                  <a:satMod val="150000"/>
                </a:schemeClr>
              </a:solidFill>
              <a:latin typeface="Calibri" pitchFamily="34" charset="0"/>
            </a:endParaRPr>
          </a:p>
        </p:txBody>
      </p:sp>
      <p:pic>
        <p:nvPicPr>
          <p:cNvPr id="12291" name="Zástupný symbol obsahu 3" descr="2697386_625x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44675"/>
            <a:ext cx="68072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Obrázok 4" descr="bezp-poloh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221163"/>
            <a:ext cx="6588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1150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1. Pomoc pri poranení miechy</a:t>
            </a:r>
            <a:b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- pri vedomí:</a:t>
            </a:r>
            <a:endParaRPr lang="sk-SK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>
          <a:xfrm>
            <a:off x="503238" y="2420938"/>
            <a:ext cx="8183562" cy="2297112"/>
          </a:xfrm>
        </p:spPr>
        <p:txBody>
          <a:bodyPr/>
          <a:lstStyle/>
          <a:p>
            <a:pPr eaLnBrk="1" hangingPunct="1"/>
            <a:r>
              <a:rPr lang="sk-SK" sz="2600" b="1" i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Nehýb zraneným!!!</a:t>
            </a:r>
          </a:p>
          <a:p>
            <a:pPr eaLnBrk="1" hangingPunct="1"/>
            <a:r>
              <a:rPr lang="sk-SK" sz="2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Stabilizuj hlavu a krk (uchop hlavu po bokoch a podopri - oblož z každej strany, aby sa zabránilo pohybu)</a:t>
            </a:r>
          </a:p>
          <a:p>
            <a:pPr eaLnBrk="1" hangingPunct="1"/>
            <a:r>
              <a:rPr lang="sk-SK" sz="2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Prikry zraneného</a:t>
            </a:r>
          </a:p>
          <a:p>
            <a:pPr eaLnBrk="1" hangingPunct="1"/>
            <a:r>
              <a:rPr lang="sk-SK" sz="2600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Privolaj RZP!!!</a:t>
            </a:r>
            <a:endParaRPr lang="sk-SK" sz="2600" smtClean="0"/>
          </a:p>
        </p:txBody>
      </p:sp>
      <p:pic>
        <p:nvPicPr>
          <p:cNvPr id="4" name="Obrázok 3" descr="f3f3b-silnyj-ushib-spiny-v-oblasti-pojasnicy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764704"/>
            <a:ext cx="2808312" cy="2152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Obrázok 4" descr="kafa-travmalarini-hafife-almayin-2090202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933825"/>
            <a:ext cx="3381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ázok 5" descr="3206136_1200x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4724400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Anatómia chrbtice – Plnohodnotný živ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412875"/>
            <a:ext cx="151288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1439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1. Pomoc pri poranení miechy</a:t>
            </a:r>
            <a:b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k-SK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  <a:cs typeface="Calibri" pitchFamily="34" charset="0"/>
              </a:rPr>
              <a:t>- bezvedomie:</a:t>
            </a:r>
            <a:endParaRPr lang="sk-SK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503238" y="2420938"/>
            <a:ext cx="8183562" cy="2297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Stabilizuj hlavu a krk</a:t>
            </a:r>
          </a:p>
          <a:p>
            <a:pPr eaLnBrk="1" hangingPunct="1">
              <a:lnSpc>
                <a:spcPct val="90000"/>
              </a:lnSpc>
            </a:pP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Oblož telo </a:t>
            </a: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prikrývkami (aby sa zabránilo pohybu</a:t>
            </a:r>
          </a:p>
          <a:p>
            <a:pPr eaLnBrk="1" hangingPunct="1">
              <a:lnSpc>
                <a:spcPct val="90000"/>
              </a:lnSpc>
            </a:pP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Ak nedýcha – začni </a:t>
            </a: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masáž srdca</a:t>
            </a:r>
          </a:p>
          <a:p>
            <a:pPr eaLnBrk="1" hangingPunct="1">
              <a:lnSpc>
                <a:spcPct val="90000"/>
              </a:lnSpc>
            </a:pP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Prikry </a:t>
            </a: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zraneného</a:t>
            </a:r>
          </a:p>
          <a:p>
            <a:pPr eaLnBrk="1" hangingPunct="1">
              <a:lnSpc>
                <a:spcPct val="90000"/>
              </a:lnSpc>
            </a:pPr>
            <a:r>
              <a:rPr lang="sk-SK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Privolaj RZP!!!</a:t>
            </a:r>
          </a:p>
          <a:p>
            <a:pPr eaLnBrk="1" hangingPunct="1">
              <a:lnSpc>
                <a:spcPct val="90000"/>
              </a:lnSpc>
            </a:pPr>
            <a:endParaRPr lang="sk-SK" smtClean="0"/>
          </a:p>
        </p:txBody>
      </p:sp>
      <p:pic>
        <p:nvPicPr>
          <p:cNvPr id="4" name="Obrázok 3" descr="91d537392891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933056"/>
            <a:ext cx="3312368" cy="213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209</TotalTime>
  <Words>273</Words>
  <Application>Microsoft Office PowerPoint</Application>
  <PresentationFormat>Prezentácia na obrazovke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Verdana</vt:lpstr>
      <vt:lpstr>Wingdings 2</vt:lpstr>
      <vt:lpstr>Calibri</vt:lpstr>
      <vt:lpstr>Arial Unicode MS</vt:lpstr>
      <vt:lpstr>Aspekt</vt:lpstr>
      <vt:lpstr>Prvá pomoc pri poranení  mozgu a miechy</vt:lpstr>
      <vt:lpstr>Poranenie mozgu a miechy</vt:lpstr>
      <vt:lpstr>Ako zistím, že má človek poranený mozog???</vt:lpstr>
      <vt:lpstr>Ako zistím, že má človek poranenú miechu???</vt:lpstr>
      <vt:lpstr>1. pomoc pri poranení mozgu  - pri vedomí:</vt:lpstr>
      <vt:lpstr>1. pomoc pri poranení mozgu  - bezvedomie/nereaguje na oslovenie/:</vt:lpstr>
      <vt:lpstr>Stabilizovaná poloha (novší typ)</vt:lpstr>
      <vt:lpstr>1. Pomoc pri poranení miechy - pri vedomí:</vt:lpstr>
      <vt:lpstr>1. Pomoc pri poranení miechy - bezvedomie:</vt:lpstr>
      <vt:lpstr>Čo je ŠOK???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Prvá pomoc pri poranení  mozgu a miechy</dc:title>
  <dc:creator>Ludmila</dc:creator>
  <cp:lastModifiedBy>Peťo</cp:lastModifiedBy>
  <cp:revision>19</cp:revision>
  <dcterms:created xsi:type="dcterms:W3CDTF">2020-05-01T21:46:33Z</dcterms:created>
  <dcterms:modified xsi:type="dcterms:W3CDTF">2020-05-18T09:27:44Z</dcterms:modified>
</cp:coreProperties>
</file>