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6"/>
  </p:notesMasterIdLst>
  <p:sldIdLst>
    <p:sldId id="264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</p:sldIdLst>
  <p:sldSz cx="9144000" cy="6858000" type="screen4x3"/>
  <p:notesSz cx="6858000" cy="9144000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3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7D1A68-D6A2-4F34-9113-2CF38BD8F663}" type="datetimeFigureOut">
              <a:rPr lang="sk-SK" smtClean="0"/>
              <a:t>7. 5. 2020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6C42CC-F911-49AB-B022-03E3612D686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54829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6C42CC-F911-49AB-B022-03E3612D6860}" type="slidenum">
              <a:rPr lang="sk-SK" smtClean="0"/>
              <a:t>2</a:t>
            </a:fld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53E3C5-BE8D-41A3-AFD2-4471AB4C97AC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B43001-EA0E-416C-84BA-F10ED6F96A4B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AD10E6-AED1-4B82-99FF-1ED0B9050BAB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33F6CB-B532-4F8A-9D01-04838B67EC72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448F02-4E8D-48BB-8C5E-90DDBFC67864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6444A6-3365-4873-B0F9-DF2F56251250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9D6FBF-E63A-4766-B658-2E3168B3C86E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0DAA79-E5B0-4987-9594-178407BEAE4C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1BFE46-A19B-4BAE-8D33-BFD8B7BA9807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1EA44-ACB1-4D99-80A1-0674AD5BFA23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A4C8FD-1992-4EBA-B96D-083D1BDC8431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2E18EF8-ECFE-41F9-8ABE-CFE226D7C837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Obrázok 2" descr="logo_opv_cierno_bie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84300" y="1916113"/>
            <a:ext cx="1296988" cy="132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Obrázok 1" descr="EU-ESF-VERTICAL-B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5563" y="1849438"/>
            <a:ext cx="1525587" cy="139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Obdĺžnik 5"/>
          <p:cNvSpPr>
            <a:spLocks noChangeArrowheads="1"/>
          </p:cNvSpPr>
          <p:nvPr/>
        </p:nvSpPr>
        <p:spPr bwMode="auto">
          <a:xfrm>
            <a:off x="730250" y="3949700"/>
            <a:ext cx="7848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k-SK" b="1" dirty="0" smtClean="0"/>
              <a:t>Inovatívne vzdelávanie ako nástroj pre inklúziu MRK do vyučovacieho procesu a spoločnosti na </a:t>
            </a:r>
          </a:p>
          <a:p>
            <a:pPr algn="ctr"/>
            <a:r>
              <a:rPr lang="sk-SK" sz="2000" b="1" dirty="0" smtClean="0"/>
              <a:t>ZŠ Zámutov</a:t>
            </a:r>
            <a:endParaRPr lang="sk-SK" sz="2000" b="1" dirty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125" name="Obdĺžnik 6"/>
          <p:cNvSpPr>
            <a:spLocks noChangeArrowheads="1"/>
          </p:cNvSpPr>
          <p:nvPr/>
        </p:nvSpPr>
        <p:spPr bwMode="auto">
          <a:xfrm>
            <a:off x="1903413" y="981075"/>
            <a:ext cx="52657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k-SK" b="1" dirty="0" smtClean="0"/>
              <a:t>Kód ITMS projektu: 26130130075</a:t>
            </a:r>
            <a:endParaRPr lang="sk-SK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gify.nou.cz/poz1_soubory/sed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Obdĺžnik 2"/>
          <p:cNvSpPr/>
          <p:nvPr/>
        </p:nvSpPr>
        <p:spPr>
          <a:xfrm>
            <a:off x="357158" y="785794"/>
            <a:ext cx="8215370" cy="461665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sk-SK" sz="2400" b="1" dirty="0" smtClean="0"/>
              <a:t>Terorizmus</a:t>
            </a:r>
            <a:r>
              <a:rPr lang="sk-SK" dirty="0" smtClean="0"/>
              <a:t> -nezákonné použitie sily v záujme presadenia svojich cieľov            </a:t>
            </a:r>
            <a:endParaRPr lang="sk-SK" dirty="0"/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3071802" y="2214554"/>
            <a:ext cx="519789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k-SK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 </a:t>
            </a:r>
            <a:r>
              <a:rPr kumimoji="0" lang="sk-SK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Hizballáh</a:t>
            </a:r>
            <a:r>
              <a:rPr kumimoji="0" lang="sk-SK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k-SK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 </a:t>
            </a:r>
            <a:r>
              <a:rPr kumimoji="0" lang="sk-SK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Hamas</a:t>
            </a:r>
            <a:r>
              <a:rPr kumimoji="0" lang="sk-SK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k-SK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 </a:t>
            </a:r>
            <a:r>
              <a:rPr kumimoji="0" lang="sk-SK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Fatah</a:t>
            </a:r>
            <a:r>
              <a:rPr kumimoji="0" lang="sk-SK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k-SK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 Islamský džihád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k-SK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 OOP (Organizácia pre oslobodenie Palestíny)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k-SK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 </a:t>
            </a:r>
            <a:r>
              <a:rPr kumimoji="0" lang="sk-SK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al-Káida</a:t>
            </a:r>
            <a:r>
              <a:rPr kumimoji="0" lang="sk-SK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k-SK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 ETA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sk-SK" dirty="0" smtClean="0">
                <a:cs typeface="Arial" charset="0"/>
              </a:rPr>
              <a:t>   IRA</a:t>
            </a:r>
            <a:r>
              <a:rPr kumimoji="0" lang="sk-SK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5" name="BlokTextu 4"/>
          <p:cNvSpPr txBox="1"/>
          <p:nvPr/>
        </p:nvSpPr>
        <p:spPr>
          <a:xfrm>
            <a:off x="1428728" y="1643050"/>
            <a:ext cx="4519186" cy="369332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sk-SK" dirty="0" smtClean="0"/>
              <a:t>Najznámejšie svetové teroristické skupiny:</a:t>
            </a:r>
            <a:endParaRPr lang="sk-SK" dirty="0"/>
          </a:p>
        </p:txBody>
      </p:sp>
      <p:pic>
        <p:nvPicPr>
          <p:cNvPr id="24581" name="Picture 5" descr="http://www.webnoviny.sk/fotografia/668708/stredna/11septemb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428868"/>
            <a:ext cx="2817153" cy="1947860"/>
          </a:xfrm>
          <a:prstGeom prst="rect">
            <a:avLst/>
          </a:prstGeom>
          <a:noFill/>
        </p:spPr>
      </p:pic>
      <p:pic>
        <p:nvPicPr>
          <p:cNvPr id="24583" name="Picture 7" descr="http://hnonline.sk/sites/default/files/thumbnails/article/201312/terorist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4643446"/>
            <a:ext cx="3429024" cy="1998230"/>
          </a:xfrm>
          <a:prstGeom prst="rect">
            <a:avLst/>
          </a:prstGeom>
          <a:noFill/>
        </p:spPr>
      </p:pic>
      <p:pic>
        <p:nvPicPr>
          <p:cNvPr id="24585" name="Picture 9" descr="http://img.topky.sk/big/1023722.jpg/terorizmus-bomba-bombovy-znicen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4942" y="4143380"/>
            <a:ext cx="3286148" cy="2458039"/>
          </a:xfrm>
          <a:prstGeom prst="rect">
            <a:avLst/>
          </a:prstGeom>
          <a:noFill/>
        </p:spPr>
      </p:pic>
      <p:pic>
        <p:nvPicPr>
          <p:cNvPr id="24587" name="Picture 11" descr="http://i.sme.sk/cdata/9/51/5174669/usama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86578" y="1500174"/>
            <a:ext cx="1927195" cy="18192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gify.nou.cz/poz1_soubory/sed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Obdĺžnik 3"/>
          <p:cNvSpPr/>
          <p:nvPr/>
        </p:nvSpPr>
        <p:spPr>
          <a:xfrm>
            <a:off x="1285852" y="2285992"/>
            <a:ext cx="2786066" cy="3139321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endParaRPr lang="sk-SK" dirty="0" smtClean="0"/>
          </a:p>
          <a:p>
            <a:r>
              <a:rPr lang="sk-SK" sz="3600" dirty="0" smtClean="0"/>
              <a:t>Pakistan</a:t>
            </a:r>
          </a:p>
          <a:p>
            <a:r>
              <a:rPr lang="sk-SK" sz="3600" dirty="0" smtClean="0"/>
              <a:t>Palestína</a:t>
            </a:r>
          </a:p>
          <a:p>
            <a:r>
              <a:rPr lang="sk-SK" sz="3600" dirty="0" smtClean="0"/>
              <a:t>Izrael</a:t>
            </a:r>
          </a:p>
          <a:p>
            <a:r>
              <a:rPr lang="sk-SK" sz="3600" dirty="0" smtClean="0"/>
              <a:t>Afganistan</a:t>
            </a:r>
          </a:p>
          <a:p>
            <a:r>
              <a:rPr lang="sk-SK" sz="3600" dirty="0" smtClean="0"/>
              <a:t>Irak</a:t>
            </a:r>
          </a:p>
        </p:txBody>
      </p:sp>
      <p:sp>
        <p:nvSpPr>
          <p:cNvPr id="5" name="BlokTextu 4"/>
          <p:cNvSpPr txBox="1"/>
          <p:nvPr/>
        </p:nvSpPr>
        <p:spPr>
          <a:xfrm>
            <a:off x="1142976" y="1142984"/>
            <a:ext cx="6933308" cy="58477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sk-SK" sz="3200" dirty="0" smtClean="0"/>
              <a:t>Rizikové krajiny z hľadiska terorizmu:</a:t>
            </a:r>
            <a:endParaRPr lang="sk-SK" sz="3200" dirty="0"/>
          </a:p>
        </p:txBody>
      </p:sp>
      <p:pic>
        <p:nvPicPr>
          <p:cNvPr id="25604" name="Picture 4" descr="http://hnonline.sk/sites/default/files/attachments/images/880/17369880-taliban_afganistan_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3071810"/>
            <a:ext cx="4179123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www.gify.nou.cz/poz1_soubory/sed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Obdĺžnik 2"/>
          <p:cNvSpPr/>
          <p:nvPr/>
        </p:nvSpPr>
        <p:spPr>
          <a:xfrm>
            <a:off x="928662" y="571480"/>
            <a:ext cx="7215238" cy="156966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sk-SK" sz="2400" b="1" dirty="0" smtClean="0"/>
              <a:t> - Medzinárodné spoločenstvo sa snaží spojiť svoje sily a bojovať proti terorizmu</a:t>
            </a:r>
          </a:p>
          <a:p>
            <a:r>
              <a:rPr lang="sk-SK" sz="2400" b="1" dirty="0" smtClean="0"/>
              <a:t> - Krajiny odmietajú ústupky teroristom, dôsledne kontrolujú letiská, lietadlá...</a:t>
            </a:r>
            <a:endParaRPr lang="sk-SK" sz="2400" b="1" dirty="0"/>
          </a:p>
        </p:txBody>
      </p:sp>
      <p:pic>
        <p:nvPicPr>
          <p:cNvPr id="26628" name="Picture 4" descr="http://i.sme.sk/cdata/1/51/5179271/los-r578_r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786190"/>
            <a:ext cx="3205978" cy="2628903"/>
          </a:xfrm>
          <a:prstGeom prst="rect">
            <a:avLst/>
          </a:prstGeom>
          <a:noFill/>
        </p:spPr>
      </p:pic>
      <p:pic>
        <p:nvPicPr>
          <p:cNvPr id="26630" name="Picture 6" descr="http://www.letenky.sk/public/files/blogy/bezpecnostna-kontrola-na-letisku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78" y="2214554"/>
            <a:ext cx="2516646" cy="2446739"/>
          </a:xfrm>
          <a:prstGeom prst="rect">
            <a:avLst/>
          </a:prstGeom>
          <a:noFill/>
        </p:spPr>
      </p:pic>
      <p:pic>
        <p:nvPicPr>
          <p:cNvPr id="26632" name="Picture 8" descr="http://www.letenky.sk/public/files/blogy/terorizmu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2" y="4500570"/>
            <a:ext cx="4000496" cy="19502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ww.gify.nou.cz/poz1_soubory/sed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Obdĺžnik 5"/>
          <p:cNvSpPr/>
          <p:nvPr/>
        </p:nvSpPr>
        <p:spPr>
          <a:xfrm>
            <a:off x="1000100" y="928670"/>
            <a:ext cx="7572428" cy="4708981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sk-SK" sz="2000" b="1" dirty="0" smtClean="0"/>
              <a:t>Rôznorodosť ľudskej spoločnosti vedie k vzniku napätia.</a:t>
            </a:r>
          </a:p>
          <a:p>
            <a:pPr>
              <a:buFontTx/>
              <a:buChar char="-"/>
            </a:pPr>
            <a:endParaRPr lang="sk-SK" sz="2000" b="1" dirty="0" smtClean="0"/>
          </a:p>
          <a:p>
            <a:pPr>
              <a:buFontTx/>
              <a:buChar char="-"/>
            </a:pPr>
            <a:r>
              <a:rPr lang="sk-SK" sz="2000" b="1" dirty="0" smtClean="0"/>
              <a:t>Bez snahy riešenia kompromisom vznikajú konflikty, až vojny.</a:t>
            </a:r>
          </a:p>
          <a:p>
            <a:pPr>
              <a:buFontTx/>
              <a:buChar char="-"/>
            </a:pPr>
            <a:endParaRPr lang="sk-SK" sz="2000" b="1" dirty="0" smtClean="0"/>
          </a:p>
          <a:p>
            <a:pPr>
              <a:buFontTx/>
              <a:buChar char="-"/>
            </a:pPr>
            <a:r>
              <a:rPr lang="sk-SK" sz="2000" b="1" dirty="0" smtClean="0"/>
              <a:t>Vojny- sú výsledkom presadzovania cieľov štátov a                     spoločenských skupín s použitím ozbrojených síl.</a:t>
            </a:r>
          </a:p>
          <a:p>
            <a:pPr>
              <a:buFontTx/>
              <a:buChar char="-"/>
            </a:pPr>
            <a:endParaRPr lang="sk-SK" sz="2000" b="1" dirty="0" smtClean="0"/>
          </a:p>
          <a:p>
            <a:pPr>
              <a:buFontTx/>
              <a:buChar char="-"/>
            </a:pPr>
            <a:r>
              <a:rPr lang="sk-SK" sz="2000" b="1" dirty="0" smtClean="0"/>
              <a:t>Vojny: lokálne, občianske, svetové.</a:t>
            </a:r>
          </a:p>
          <a:p>
            <a:pPr>
              <a:buFontTx/>
              <a:buChar char="-"/>
            </a:pPr>
            <a:endParaRPr lang="sk-SK" sz="2000" b="1" dirty="0" smtClean="0"/>
          </a:p>
          <a:p>
            <a:pPr>
              <a:buFontTx/>
              <a:buChar char="-"/>
            </a:pPr>
            <a:r>
              <a:rPr lang="sk-SK" sz="2000" b="1" dirty="0" smtClean="0"/>
              <a:t>Terorizmus vo svete zastrašuje vlády, aby splnili ich požiadavky, ciele ich útokov sú nevinní ľudia.</a:t>
            </a:r>
          </a:p>
          <a:p>
            <a:endParaRPr lang="sk-SK" sz="2000" b="1" dirty="0" smtClean="0"/>
          </a:p>
          <a:p>
            <a:r>
              <a:rPr lang="sk-SK" sz="2000" b="1" dirty="0" smtClean="0"/>
              <a:t>-    Medzinárodné spoločenstvo spoločne bojuje proti terorizmu</a:t>
            </a:r>
            <a:r>
              <a:rPr lang="sk-SK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www.moygorod.de/img/news/1329/a3f886ce9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571480"/>
            <a:ext cx="6500858" cy="4743457"/>
          </a:xfrm>
          <a:prstGeom prst="rect">
            <a:avLst/>
          </a:prstGeom>
          <a:noFill/>
        </p:spPr>
      </p:pic>
      <p:sp>
        <p:nvSpPr>
          <p:cNvPr id="3" name="BlokTextu 2"/>
          <p:cNvSpPr txBox="1"/>
          <p:nvPr/>
        </p:nvSpPr>
        <p:spPr>
          <a:xfrm>
            <a:off x="714348" y="6000768"/>
            <a:ext cx="2502608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sk-SK" dirty="0" smtClean="0"/>
              <a:t>Ďakujem za pozornosť</a:t>
            </a:r>
            <a:endParaRPr lang="sk-SK" dirty="0"/>
          </a:p>
        </p:txBody>
      </p:sp>
      <p:sp>
        <p:nvSpPr>
          <p:cNvPr id="4" name="BlokTextu 3"/>
          <p:cNvSpPr txBox="1"/>
          <p:nvPr/>
        </p:nvSpPr>
        <p:spPr>
          <a:xfrm>
            <a:off x="5643570" y="6143644"/>
            <a:ext cx="2531527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sk-SK" dirty="0" smtClean="0"/>
              <a:t>MVDr. Iveta </a:t>
            </a:r>
            <a:r>
              <a:rPr lang="sk-SK" dirty="0" err="1" smtClean="0"/>
              <a:t>Onuferová</a:t>
            </a:r>
            <a:endParaRPr lang="sk-SK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6" descr="data:image/jpeg;base64,/9j/4AAQSkZJRgABAQAAAQABAAD/2wCEAAkGBhMSERUUEhQUFBUUFxgYFRcUFBoVGBgXFRQWFhUXFBQXHCYeFxkjGhQUHy8gIycpLCwsFR8xNTAqNSYrLCkBCQoKBQUFDQUFDSkYEhgpKSkpKSkpKSkpKSkpKSkpKSkpKSkpKSkpKSkpKSkpKSkpKSkpKSkpKSkpKSkpKSkpKf/AABEIAOkApAMBIgACEQEDEQH/xAAcAAAABwEBAAAAAAAAAAAAAAAAAQIDBAUGBwj/xABBEAACAQIEAwYDBgQFAgcBAAABAhEAAwQSITEFQVEGEyJhcfCBkaEHIzJCUrEzcsHhFGKC0fFDkiQ0c4Oys9IW/8QAFAEBAAAAAAAAAAAAAAAAAAAAAP/EABQRAQAAAAAAAAAAAAAAAAAAAAD/2gAMAwEAAhEDEQA/AON+/r/zQGtGffzNCgIe/cUPfvSlCgaAKPfsUlqURSGNAPfOiz+9f96KaNbZJoF22Hv+9Kz7R7/tUvCcOLETIXrlzdeXwq5t8Ism1mthrhCs0MMmimHyBTqy5k0JE5x6UGaJHs/2pBbXlW2xHYhgFUI8nUgCIzNlDAxqsW51H5qhXOwt1XUsGe2Tq6KTlBmFcgGH/wAoHXbQkMoPe/8AvRsKvOOdlb1h2GS4VCq5YW2KrKglWcDKMrGJn1qqxFgKxAMjTWd9PFl/UAwIkUDFOAdff0pvL7OlKJoDn37FI19/8URo4FAGNGzDpG3Mn115/wBKIUZSgIn37NCiNCgcPv5mgKE+/iaJaA5pJFBhQoFTSTQaknbWgUikmANTV5wzhhboIH8xkaGBpvVPYtzyk8gBv6eUVq8BhnW33twkCALaCIC5jqYPgiZnnB1nYH4tWABcyksI0ZswH5SpDZWHwnkQI1jYLiIXvANmABkAEgOjnfmzW1nyJqDZYO2ZhudiTA013J6T1rQcFtJzXNEnXn0E8vSg03CeMoAQ7Zs5zHQNICDo20AD51peCXrd0IbhJuIALSbKhEzkXbQuAW5lPKq3geQgEqsyfyrprtEVobFpDpkXQ6ZQBz30FAxxXhl3D2s+EYrcL2gTyg6Mcvxcj0FQLPZVWLG4km8WZnTKrMCpIJEZW0gnNIkgHUzWq7qY8REctwfUeVKxmKdFY5QwAM5dTqpEx6mg472i+zFmDXMKVhSQS69wt2G3siYJk5fCArRIArnWIwhRirgqymCDuD+nz01muz9pksYl2V3uZVRUQWmAAIRczMCD4s+mmY+Eab1jO1vZ9lQGHZ7K6O6kF7XJWMQxTkwnRonSgwhFJmlutNlaATrRmiWjigLLQozQoFMR79aKaBHl7k0S0CppBalGkRQKBonpU0kjUaUFvw2wuXMw5SSwBAHUSYbXqDG8GpnE+LFtM5KkAAxlkDou2X/LAE6+VVVqxIzDQAgSOpBMT5AGadFouYE6wAPIayfWgl4RPw9KveC40I4kwCd9484+nxqFhbIW1DDWd46zqKJLakayBMaCeQ2PXxDSg6TwXHBnMsADqAY5gRJ5Tr8q0XD70mDG/LffQEVkOCYExaIcN92shgIJkgwZ8W+3Ka0GHVg7RmB1MSTsdtdonSPOg1KMDUzIQNvX3/Sqbhl8sAd53B0IkDfkefSrrvjpvrQc07TcNODum7Z0RvENYiDqg1EKJaN/xdKj4njNrE2c4Bt5VIuaZ0KMrZtEnQhm5yddq1fby3OHUwCQ0RAbRgeXrXOuD3Ltq8rr4RIBRl8JBIHinK3lGvlQYjj3CVtENbdGVidATmWCddQMymJDeewqnmtv9oeGCvntQbV0BwARKPl+8Vl0IIMSIEjKd5jD0CZ1pRakwaVmoCmhSSaFA4ffzNGBpR5ffxNCgTRTR0DQEzUg0tqS1BfWmz4cCPyxpHWNuu2tO4Kz4i3JYLeUtMR6fvUfh8DuUGmdWdjvqQ4AHl4AasMVayKoB15mfIdBQDFYhhbEx5wfMxTWH4sFlXQXFBJjMy6xAIK7bDfpUO8mYnWAYMSddzvy2FPXsONyuhELqBKySc0TOvMwaC+4N2zFohWDZBr4TmI2B3jlNa3B9qBfsvcBzNb75zA0kJcuKoMzpoPXN0muT2LQDRuAP7yPjXXuwvDEPC3CorOVbKC27EMFknqSJHQmguOzvaW1KIzrORZJ0mRpr1rXZxAI2+U6V5pfD3i7qbLSjBWhWOUzA22Ex8K6V2AxjKXsySUg6yCFdisMpJyMrLy0IYecBqu19ybQSCZI2AOsEj6fvWK4XYBdoKhwCHiVaAAJdADK+JeTRHKttx+3LqTsqiI5sx5jyy/WsF9o7d1btXbTAOLmrK+VgyhiV06hlMbwNooK/wC0xLPdIc33rPMAkqylAGuEmPEQFGYTm8o15yak8QxrXbhdzLNEmInfUgaAny/3qIdaAqMrRTRxQIIoUGNCgePv60eYUR9/WiTagGby1oCiI1oCgMikNSopDJQXfCgIRt2TMp06x/8AsH51bhi06DWsph8SyEAEgEqT8DvWvtrCz76UFexAVlIBn+nSmO5Bn9zS8TuT0PQ0i3Lez0mgXbgLIjb9wf30rsH2Y2cmBGYwSwYT+VTmiT0ltq42mKl1ARYK5ecydBqOevKa672LXELhRZuWLqMyFRIC5Qlr8ZBOYeJrcCJOagXiexd21jGxFkC6jkEr3jJcST4wCIzrOaA01qlso7K6rlZVyZtM2U6lDpETFUHZLtEWQ27hl1YqxJnVWIM850O8VqTeBGh38+kfLegyH2j8fGFsK8S7suVY525kny8S8tZ8jXDsfxa5eYl3LTGmpGmijXXwjQVcdv8AjYxOPvXFMop7u2QZlbfgkepBb5Vmo1oEneiJo2ohQFzozQijK0DZFClUKBfv6mizUG399aIUBZqAYUDRRQKzUktpRTQmgJq2a3A1qTzAP9Z0rGGtnawhGGsXV8Vt1yNzy3bcgrp1WCKCvAk6eIkjQCeY9I9zFaXht3AXBluWrouHRcroQx1jNaUTIgaLI0qhuXicwJPKIMeZMD5UrDYedjq3hjYjmCp5azQdDxNzB4W27WhaTEAFbcMC6MwUaSIVvESSQIGg1mrzsjikCryZoLHNpmIAIPVgykaa1g+Hdg3UsMRavoUKnOkXLahvEO8hpEKG2661r7fZU27Lth7zs4Vmi7Dhxq+UrpBDBiGUgyRrQXGL4CoxDXFgFzJ1hi0AGAdNTr8TUPtd2nHD8MtxhmuXGKW1zBRmyTnJI/CpAn+YCo/ZO7cuEd+CGlhG8QSRObnoAOoI51zn7Ve0QxOM7tTmt4cG2CDIa4f4pH+pUX0t0GIZ9fY+nKgHpLihQLO9A0maANAYo5pNKagQ1CgWoUAJ9/GiFSGwbSRlOk/uaaKkbiKBBNEDSzSY1oE+9aIClmiBoEzWl7J8XAD4W9/CvxlJ/wCne2t3PScoPlNZs0dBdW8USfOIPl1+v71ZcKvol607rmto6sw3kKQcsecR6E1W8RwzK5uL+bxeufxTp+3lSbTZ1ERPOf3oO19nO0y3UhiPFIJJliSSCzHkSMpjbWBtNam3YUSZ36HkFA0+Arz9wnG3QclsgFyv4hMZTI1mf+a6/wANw197YDsF2By6TP6Z5UFoqJ3ilQJdo3iRqWg7zE6iuEduuyzYHF3LJkr+O02pm2zHJM/mH4T5iuyXeIJaxfiOW1hLWa636e9OaCP1ZcoEc7gHnXMPtA7VtxG6r5QqW8wsjc5WIJZzJkkqNJgRA2NBhXXWiHOluI5bUSnWgAoZaMiiFAKFHQCzQNsKFKIoUG0x2FA231B+e9UmKwZEBhvseREbirrFtqQZ05HQjU0WEGZArCRO/NZg6UGUu2I2poirvGcJYGBEcj1ETVfdwTLuDqBQQppBp5rdNRQImlZ6Hd0YWgm8P4ldQhUaRoMraqfLKeWvKtThOA4e9ZNyzcIuEHNZ/NbYEgqfIwCNdqzNjDiR68vPc07d4iFvK6ypUDNkJBMHkepUAag6ig7J2S7NWlwys1lS3iliAxnTSdoE1c4vGjCWnuvBULKJtmaDCKANiY1rIcN+1q4FbNZw5VGVTlDobjNGyrouo6HbWm+0XbzEXkuWimGw6FM2cDO3dElHAa5oG/DqBMHTegzfH+IXlwL97AfGYvvrhB3RFi3bjoGzH/T6VnwZHlSsTcu31VpZ5HiDGVk6QNYEbSKRestbIkQDBAJmJ5UEfE4fSagTVvn6R8ai3MJrQRKSDUi7h42phqAqWGpFHFAZahQzRyoUHRcdhFxMMpC3RoS2z6mJ6NoddusVQ277WiFcEa7MPrPMee1aAcPGZbg0tsSrxP3ZIMMeiyBrFU2JvE23sX5D22+6c6mf0kndCNqCdiMHIBGwII00ymNP600+HGaNNvnp9Kn4S6O6y5pIH70xbUlhryigouJ2ssaAachWXbetlxm2SANN42rMYzhxQTuKCIt0g6cqfa6vmNOY/ao2bnTy3gJOpJHSgm4XELsJzctDrTeOw53HPfWj4NaJYtrppPQkHf4TVrcTQciP6exQV/CELPHeiySQO8YkAaPBLcgWUCfOrvh2BGJs4o3Lis6vZt23uG4WEsRNvKYaQqiDpEGZqqv4TOpA/EuqxuSIzD5QfhTGL4sGsJYChFR2cnKCSzaaPE5QNlMwZoC4phWR2QXBcW3AzKTkE5TCgjkWyz1BpmxcJ/ESYHP60TaWyQIzMI9BP9dabwb6/Sgn27tSe7za1XieevQ1YWm0oGbtmRABqDdskb1cZdvfrTfF7QCD1oKaPnRUYNETQGxoUkmjoOq8P4tbY5HGjSCCPM8+mlQeOcFD/dk+PU2Lp0zKd7NyOYkFT5Cm+0HCe5IZZInSeR31pfCset609u9+UZp5rAnOD1AmPSgoeE3z3uVpGuojUROh98qsOB4kuJ9enVv7VF48pGe8f4izbudDKkW7qxpqD86Y7P3Y0mBGunrp86CdxdJKj1/aqjHXwAZ1G30q8xLSAQB8fSqPGYIss7RNBmiddqKnHWkA+VBZcM4iE8LDnM7/AIgJBHw38zVy11Y01nbmPLWqTD4Rbg6H3vTXeXLJKmR5HY+lBcHRp106fSoWPwmZw+wI123FOWOJK+jEKfPY6/qqxsYdSYZZDLMT6xrQUOOvAqFHWfQRoKZwh1pGJslWKkQQYj0o8O0HzoJ9teu1T7Sz75VXvcEhduZ1+lWOFXafYoHrI2mm+K2ItMdTEGamW1iNqY4l/DaNudBmQaD0Qoy1AoJQos1Cg7hiyt5HUiQ2kdDyI+R+dYLBE2MVlbWGKMDtBEQ3lBrdJdU7GddRWS7VWv8AxOdfzRPqNNRQQu0eNKo9hgCwK5Xje2uqEk8+VVHCWIYc+vzqf2wuA4gAASLKCd5mTqPjVdw58rAwNKC6uGQOQmmb0RGwptcTqNBvS7hGWZG+onfSgyeL0J0pXC+G3L91bVpczuYUSBJ5CSQKGM3J86YtMQdJHnMa+tBa4Gy9tsrqUZWhlYEEGYgg7GQR8DV1xPh4vWswEOuo9BuKkcFxi44pZxHhuAZbeJEkhfyriR+e2NAGHiGkzVliuFXMOWt3lyuNQAcwZeToyyGXzHWg5qVjf9vpUrB8Te2f1D9Laj+1W/aHhBBNxRpoTEekgCqB7ZoLfiqpetrdtnxLC3VP4p5MP1DlNVeEtkkn9ILfLakW3g+XP+9XXDMCf8O7Ddj8wvnQVmHJknnV/gfEPhVOlqDtV5wtY+IoH1UfCo/ESO6fTlVkliF1qq403hyDVnMADc86DM7Glg0V1YYjpRqaAZaOnFt6UKDq+FxQDHUb+9RUniCplJfJHItyO+hPOswcVlJ/mMdd6Rdd7pi5JVT4V5fHqaAcQwNm+xfPDEAAg6EAbEEVCs8BAI++QiOh/pT2JuANvHh0I2nrFQDeIjY+vrrQTjwuNM6/9p/3pjE4F4OUqx/mUaR5kUwOZE766/Aa+kULt1tYLecmflNBUYnh10bo0R0kb9QajmzAErHwI29av0xTk/iMek/T1iusfZ32QtXsIb2KBud8SEBYqAi+EkQZktO/JaDj3C0iImZ5efQ8q3fCu0SPbFjGDvLCgwwA7yy2weydx/LqDrtWq4r9mPD7WXL/AIhSzhRFxSFkwX8aNIE7TyrnTYcozK26FkMfqUlWAnWMwI5iguuN9l3sgGVu2nE27qjwvH5WH5Gj8p8651xfAZLhgQDtG2tdI4Hxi5hwUCi9Zf8AiYdxIYH8RQT4H0350z207IA2lv4UvctMAQjD721mE5bq7kbeL1B3FByl13rX4C1GFA30n51nb+F5bEctj56GtpZwf3KrH5R+w3oMzcTXberPhia7evxo7+Dgg1NwdnYDnQHjWCoTpp8z0qtGHIJdpzb+QEbDzq9fDhlM7DX0jrWk7N9hbONtM1x7iAyBkjpvBBn4RQcaxBBYkCASYEzHWYoKs7V0/AfY53pvL/iMrWrly2s2wVbIYBczpM8torM4jsq1i41u8pDo2Uxt5EHmpGxoKBLJihVu/CCD/aioL2/4QfU/vUa3iILHTT0pPErkzzEx5zJqGFOVoO4AIjpJJ+VAbXT9P3mair5bdKdymRpyj5TSLdrT40DROp0G9LAEGd6NlBmOtKyHpQHg8MWcKNzoo8zoPrHzr0pgcGti0lldFtqq6baAhiPUy3xNcV+z3hfeY+zOoQm4en3YlZ8iYrsoeSZPqT0A1Py1oMh224+Rfa2sHu8qz0MB2I881ZFr5ln2ZyWYgDVmYsx25k03xbHG7ce5+ti3/cxPv0pq2xHnQT7eIYiDMMORg/Sth2X4eLdsgc9duu51/eaxOEaXXU9SZ2HkK6Hhcd92Pw6aAzy5SKBri+DsXmC3UtXBqPvEDctBrqPnUTHdg7LLNlu6/wAreJNtCNZUDympV3B2r9wu5e3diC9ttGjQFgZBgacqaGExOGILDvra5iWt75SpDF7cyIB0KyDHKg5txvh74a8bd9SrCfMMu2ZW2I+tV44oBpB56+ldn4vw2zxLDFJE/jRhujQQDr+UxlaN5npXL+LdgbmHg3ZYdUBiY1+mtBEuCcMx+vr18t66d9m7hbUSImTBGnM/CJ+dYThfBDetXlXXJaZssgEgDWAelafsZbKYPE3CRAttl8j3RAJ+MUFr2Vx0Wbl+4fD47pIjSZc/H8I+FReAL/jrNy/ikRi+qqVH3ajMQoO+g0mnH4cE4T3TFQbwRJBEQWUmPgDTnae4cNhUsYeWuPociM0D858II30oMli+y9wOe6QtbOqEAnTofOZoU5//AEOLt+EOygcjbI3M7ZaKgyGPXVv5tvjUcWvM7bdasceu+g3nzifpUMWZJ6x097UBqkkenICh3Aj0POnlSApgev8AxShGnrQQzY+FPW7HLlUgoNeW1PJY6c6DafZlw4L3106aLbUxzPib6BPnWq47e7vC32na2VHrchPoGJ+FZLs/2hTDW0sPauJ487XAJJDAQMkAkQF2J0FXfbTEhcMEGveOonXUKC7HUbE5OfOg521mnFtU4hX+9TLKDbQ0A4LaGYyNcsbx8au+F8VVGK3RpqJnSInU/KoVhFUzoDG4pvHENDJDEQWWcux0ymIn1oL67g71p1KBsQkKZQBbgzs4UNbJM/gY5h02q+wHFldhBgjbcGQT4WU7H1FZLg/HsjgMHUws5j4pAZFVYJUIA7Gdyxk7CtDcvWby5y6i6oMXFOpGkBv1iZ0I5UDnEcGLLi9ZhFP8S2JyzqQyr101ERWiw8PbUkCGG2jCOnMTVXw26yn7xrbATBHP/SdqLDYRbTM1l2Ac5jaJDWp2OVYlJ3kTQSxwiwGJFm0ucQxCKuYdDFJw/AMOiMi20CP+JQPCY2DampD4odDTQxdBKHDbOUKbaFQdFKggaculS7GGRdBA9BH7VXW8QKlYbEhtaCXcsqTrFClC8KFByjHdhrjglMl4ZSQUYESIKqUczrJ2J5VUY/sv3NlXuJ47jMoRQVKrbVyzPIj8XdRtWoP8Y/8At/8A126tuObr/wCjf/ZaDlOJwqgJ3ZfUEOGAgEMYyt+aRyI0pgYYj51ZHf5fsKJv60EAWiJ3I9PlQayRpH7a6jmdqnn8Jphufx/ag6B2T7SLY+5u95l0y52zgaf9MhZCn9JrbNhsPfAJS1dHKVVoka7jSuSj+HZ/lb9q1nZL/wA1c/kH/wAaC/x/YvCXRBs21/kQKfgQPpWfxf2U2zPd33WeREgVuRRmg5i32W4lRC4pDG02j8vxUmz9mmKB8WItnnItMPho9dQFJFBisD2ECjxuzEzOUd2Nd/DrvVpw/stasCLNq2g/yrEn/N151oqAoKo8ONKThpqzNHQV3+ANGeG9YqfQoIR4fRDBEHSp5oqBoYc9aOltQo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3074" name="Picture 2" descr="http://www.gify.nou.cz/poz1_soubory/sed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BlokTextu 3"/>
          <p:cNvSpPr txBox="1"/>
          <p:nvPr/>
        </p:nvSpPr>
        <p:spPr>
          <a:xfrm>
            <a:off x="285720" y="642918"/>
            <a:ext cx="8644580" cy="1384995"/>
          </a:xfrm>
          <a:prstGeom prst="rect">
            <a:avLst/>
          </a:prstGeom>
          <a:noFill/>
          <a:ln w="38100"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k-SK" sz="2800" dirty="0" smtClean="0">
                <a:latin typeface="Bernard MT Condensed" pitchFamily="18" charset="0"/>
              </a:rPr>
              <a:t>Sociálne a politické konflikty –</a:t>
            </a:r>
          </a:p>
          <a:p>
            <a:endParaRPr lang="sk-SK" sz="2800" dirty="0" smtClean="0">
              <a:latin typeface="Bernard MT Condensed" pitchFamily="18" charset="0"/>
            </a:endParaRPr>
          </a:p>
          <a:p>
            <a:r>
              <a:rPr lang="sk-SK" sz="2800" dirty="0" smtClean="0">
                <a:latin typeface="Bernard MT Condensed" pitchFamily="18" charset="0"/>
              </a:rPr>
              <a:t>                                                  vojny a terorizmus</a:t>
            </a:r>
          </a:p>
        </p:txBody>
      </p:sp>
      <p:pic>
        <p:nvPicPr>
          <p:cNvPr id="3076" name="Picture 4" descr="http://img.cas.sk/img/12/gallery/676695_slovensko-armada-druha-svetova-vojna-slovensky-sta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60" y="4786322"/>
            <a:ext cx="2857490" cy="1860543"/>
          </a:xfrm>
          <a:prstGeom prst="rect">
            <a:avLst/>
          </a:prstGeom>
          <a:noFill/>
        </p:spPr>
      </p:pic>
      <p:pic>
        <p:nvPicPr>
          <p:cNvPr id="3078" name="Picture 6" descr="http://4.bp.blogspot.com/-0l36aPgA-yo/TdgsdzmKqaI/AAAAAAAAAyY/9xOUTNy97rU/s1600/1941-Vojna_podlaj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34041" y="3000372"/>
            <a:ext cx="4409959" cy="3100383"/>
          </a:xfrm>
          <a:prstGeom prst="rect">
            <a:avLst/>
          </a:prstGeom>
          <a:noFill/>
        </p:spPr>
      </p:pic>
      <p:pic>
        <p:nvPicPr>
          <p:cNvPr id="3080" name="Picture 8" descr="http://ipravda.sk/res/2010/10/29/thumbs/22652-v-afrike-latinskej-amerike-a-azii-verbovacie-komanda-prij-nestandard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2143116"/>
            <a:ext cx="2709535" cy="3671887"/>
          </a:xfrm>
          <a:prstGeom prst="rect">
            <a:avLst/>
          </a:prstGeom>
          <a:noFill/>
        </p:spPr>
      </p:pic>
      <p:pic>
        <p:nvPicPr>
          <p:cNvPr id="3082" name="Picture 10" descr="http://img.aktuality.sk/stories/NAJNOVSIE_FOTKY/KATASTROFY/teror/pad_dvojiciek_wtc_september_usa3_10_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28860" y="2071678"/>
            <a:ext cx="3214710" cy="24110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60607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gify.nou.cz/poz1_soubory/sed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Obdĺžnik 2"/>
          <p:cNvSpPr/>
          <p:nvPr/>
        </p:nvSpPr>
        <p:spPr>
          <a:xfrm>
            <a:off x="1428728" y="1643050"/>
            <a:ext cx="6643734" cy="138499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sk-SK" sz="2000" b="1" dirty="0" smtClean="0"/>
              <a:t>- </a:t>
            </a:r>
            <a:r>
              <a:rPr lang="sk-SK" sz="2400" b="1" dirty="0" smtClean="0"/>
              <a:t>dohoda na základe vzájomných ústupkov</a:t>
            </a:r>
            <a:r>
              <a:rPr lang="sk-SK" sz="2000" b="1" dirty="0" smtClean="0"/>
              <a:t>.</a:t>
            </a:r>
          </a:p>
          <a:p>
            <a:pPr>
              <a:buNone/>
            </a:pPr>
            <a:r>
              <a:rPr lang="sk-SK" sz="2000" dirty="0" smtClean="0"/>
              <a:t>/Hlinená tabuľka mierovej zmluvy Chetitov a Egypťanov v staroveku- dnes na budove OSN.</a:t>
            </a:r>
          </a:p>
          <a:p>
            <a:pPr>
              <a:buNone/>
            </a:pPr>
            <a:r>
              <a:rPr lang="sk-SK" sz="2000" dirty="0" smtClean="0"/>
              <a:t>      </a:t>
            </a:r>
            <a:r>
              <a:rPr lang="sk-SK" sz="2000" b="1" dirty="0" smtClean="0"/>
              <a:t>Táto zmluva nebola nikdy porušená</a:t>
            </a:r>
            <a:r>
              <a:rPr lang="sk-SK" sz="2000" dirty="0" smtClean="0"/>
              <a:t>.</a:t>
            </a:r>
            <a:endParaRPr lang="sk-SK" sz="2000" dirty="0"/>
          </a:p>
        </p:txBody>
      </p:sp>
      <p:sp>
        <p:nvSpPr>
          <p:cNvPr id="4" name="BlokTextu 3"/>
          <p:cNvSpPr txBox="1"/>
          <p:nvPr/>
        </p:nvSpPr>
        <p:spPr>
          <a:xfrm>
            <a:off x="1214414" y="642918"/>
            <a:ext cx="2600392" cy="58477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sk-SK" sz="3200" b="1" dirty="0" smtClean="0"/>
              <a:t>Kompromis:</a:t>
            </a:r>
            <a:endParaRPr lang="sk-SK" sz="3200" b="1" dirty="0"/>
          </a:p>
        </p:txBody>
      </p:sp>
      <p:pic>
        <p:nvPicPr>
          <p:cNvPr id="5" name="Picture 6" descr="C:\Users\Michaela\Desktop\p6780_04_pism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3429000"/>
            <a:ext cx="6336704" cy="3096344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261883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gify.nou.cz/poz1_soubory/sed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Obdĺžnik 2"/>
          <p:cNvSpPr/>
          <p:nvPr/>
        </p:nvSpPr>
        <p:spPr>
          <a:xfrm>
            <a:off x="1285852" y="428604"/>
            <a:ext cx="7429552" cy="1569660"/>
          </a:xfrm>
          <a:prstGeom prst="rect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sk-SK" sz="3200" dirty="0" smtClean="0"/>
              <a:t>       </a:t>
            </a:r>
            <a:r>
              <a:rPr lang="sk-SK" sz="3200" b="1" dirty="0" smtClean="0"/>
              <a:t> Neochota riešiť napätia      kompromisom vedie ku konfliktom,      k vojnám a teroristickým útokom.</a:t>
            </a:r>
            <a:endParaRPr lang="sk-SK" sz="3200" b="1" dirty="0"/>
          </a:p>
        </p:txBody>
      </p:sp>
      <p:pic>
        <p:nvPicPr>
          <p:cNvPr id="1028" name="Picture 4" descr="http://www.turkishny.com/images/stories/date/090313/headline-news/090313-binyamin-netanyahudan-irenc-mesaj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2857496"/>
            <a:ext cx="5238750" cy="34575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5234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gify.nou.cz/poz1_soubory/sed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BlokTextu 3"/>
          <p:cNvSpPr txBox="1"/>
          <p:nvPr/>
        </p:nvSpPr>
        <p:spPr>
          <a:xfrm>
            <a:off x="714348" y="285728"/>
            <a:ext cx="4418197" cy="58477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none" rtlCol="0">
            <a:spAutoFit/>
          </a:bodyPr>
          <a:lstStyle/>
          <a:p>
            <a:r>
              <a:rPr lang="sk-SK" sz="3200" b="1" dirty="0" smtClean="0"/>
              <a:t>Hlavné príčiny vojen: </a:t>
            </a:r>
            <a:endParaRPr lang="sk-SK" sz="3200" b="1" dirty="0"/>
          </a:p>
        </p:txBody>
      </p:sp>
      <p:sp>
        <p:nvSpPr>
          <p:cNvPr id="5" name="BlokTextu 4"/>
          <p:cNvSpPr txBox="1"/>
          <p:nvPr/>
        </p:nvSpPr>
        <p:spPr>
          <a:xfrm>
            <a:off x="2214546" y="1285860"/>
            <a:ext cx="6343403" cy="1569660"/>
          </a:xfrm>
          <a:prstGeom prst="rect">
            <a:avLst/>
          </a:prstGeom>
          <a:noFill/>
          <a:ln w="38100"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sk-SK" sz="2000" dirty="0" smtClean="0"/>
              <a:t> </a:t>
            </a:r>
            <a:r>
              <a:rPr lang="sk-SK" sz="3200" b="1" dirty="0" smtClean="0"/>
              <a:t>hospodárske záujmy,</a:t>
            </a:r>
          </a:p>
          <a:p>
            <a:pPr>
              <a:buFont typeface="Wingdings" pitchFamily="2" charset="2"/>
              <a:buChar char="q"/>
            </a:pPr>
            <a:endParaRPr lang="sk-SK" sz="3200" b="1" dirty="0" smtClean="0"/>
          </a:p>
          <a:p>
            <a:pPr>
              <a:buFont typeface="Wingdings" pitchFamily="2" charset="2"/>
              <a:buChar char="q"/>
            </a:pPr>
            <a:r>
              <a:rPr lang="sk-SK" sz="3200" b="1" dirty="0" smtClean="0"/>
              <a:t>nábožensko-etnické konflikty.</a:t>
            </a:r>
            <a:endParaRPr lang="sk-SK" sz="3200" b="1" dirty="0"/>
          </a:p>
        </p:txBody>
      </p:sp>
      <p:pic>
        <p:nvPicPr>
          <p:cNvPr id="19462" name="Picture 6" descr="http://www.catl.sk/img/picture/1963/2001-Taliba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3071810"/>
            <a:ext cx="5286375" cy="350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gify.nou.cz/poz1_soubory/sed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Zástupný symbol obsahu 2"/>
          <p:cNvSpPr txBox="1">
            <a:spLocks/>
          </p:cNvSpPr>
          <p:nvPr/>
        </p:nvSpPr>
        <p:spPr>
          <a:xfrm>
            <a:off x="142844" y="2143117"/>
            <a:ext cx="7786742" cy="3643338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k-SK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sk-SK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k-SK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lokálne</a:t>
            </a:r>
            <a:r>
              <a:rPr kumimoji="0" lang="sk-SK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 na určitom území/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k-SK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občianske</a:t>
            </a:r>
            <a:r>
              <a:rPr kumimoji="0" lang="sk-SK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 v štáte o politickú moc/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k-SK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svetové</a:t>
            </a:r>
            <a:r>
              <a:rPr kumimoji="0" lang="sk-SK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 1. a 2. svetová vojna/</a:t>
            </a:r>
            <a:endParaRPr kumimoji="0" lang="sk-SK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1857356" y="1000108"/>
            <a:ext cx="569021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6000" dirty="0" smtClean="0"/>
              <a:t>Vojny môžu byť:</a:t>
            </a:r>
            <a:endParaRPr lang="sk-SK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gify.nou.cz/poz1_soubory/sed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Obdĺžnik 2"/>
          <p:cNvSpPr/>
          <p:nvPr/>
        </p:nvSpPr>
        <p:spPr>
          <a:xfrm>
            <a:off x="428596" y="2000240"/>
            <a:ext cx="7500990" cy="156966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sk-SK" sz="2400" b="1" dirty="0" smtClean="0"/>
              <a:t>Vojna vznikla ako dôsledok krajného zostrenia rozporov medzi svetovými mocnosťami v zápase o sféru vplyvu, kolónie, zdroje surovín, odbytiská a trhy. Najagresívnejšie vystupovalo Nemecko</a:t>
            </a:r>
            <a:r>
              <a:rPr lang="sk-SK" dirty="0" smtClean="0"/>
              <a:t>.</a:t>
            </a:r>
            <a:endParaRPr lang="sk-SK" dirty="0"/>
          </a:p>
        </p:txBody>
      </p:sp>
      <p:sp>
        <p:nvSpPr>
          <p:cNvPr id="4" name="BlokTextu 3"/>
          <p:cNvSpPr txBox="1"/>
          <p:nvPr/>
        </p:nvSpPr>
        <p:spPr>
          <a:xfrm>
            <a:off x="1571604" y="500042"/>
            <a:ext cx="2964273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sk-SK" sz="2800" b="1" dirty="0" smtClean="0"/>
              <a:t>1. svetová vojna</a:t>
            </a:r>
            <a:endParaRPr lang="sk-SK" sz="2800" b="1" dirty="0"/>
          </a:p>
        </p:txBody>
      </p:sp>
      <p:sp>
        <p:nvSpPr>
          <p:cNvPr id="5" name="BlokTextu 4"/>
          <p:cNvSpPr txBox="1"/>
          <p:nvPr/>
        </p:nvSpPr>
        <p:spPr>
          <a:xfrm>
            <a:off x="3500430" y="1285860"/>
            <a:ext cx="4057586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sk-SK" b="1" dirty="0" smtClean="0"/>
              <a:t>28. júl 1914   -    11. november  1918</a:t>
            </a:r>
            <a:endParaRPr lang="sk-SK" b="1" dirty="0"/>
          </a:p>
        </p:txBody>
      </p:sp>
      <p:pic>
        <p:nvPicPr>
          <p:cNvPr id="21508" name="Picture 4" descr="http://img.topky.sk/big/1283503.jpg/vojna-USA-Cina-Prva-svetov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714752"/>
            <a:ext cx="4457700" cy="2962276"/>
          </a:xfrm>
          <a:prstGeom prst="rect">
            <a:avLst/>
          </a:prstGeom>
          <a:noFill/>
        </p:spPr>
      </p:pic>
      <p:pic>
        <p:nvPicPr>
          <p:cNvPr id="21510" name="Picture 6" descr="http://www.stach.estranky.sk/img/picture/7/1943.-Gzhatsk.-All-alone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3786190"/>
            <a:ext cx="28575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gify.nou.cz/poz1_soubory/sed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BlokTextu 2"/>
          <p:cNvSpPr txBox="1"/>
          <p:nvPr/>
        </p:nvSpPr>
        <p:spPr>
          <a:xfrm>
            <a:off x="785786" y="500042"/>
            <a:ext cx="4147289" cy="707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sk-SK" sz="4000" b="1" dirty="0" smtClean="0"/>
              <a:t>2. svetová vojna</a:t>
            </a:r>
            <a:endParaRPr lang="sk-SK" sz="4000" b="1" dirty="0"/>
          </a:p>
        </p:txBody>
      </p:sp>
      <p:sp>
        <p:nvSpPr>
          <p:cNvPr id="4" name="Obdĺžnik 3"/>
          <p:cNvSpPr/>
          <p:nvPr/>
        </p:nvSpPr>
        <p:spPr>
          <a:xfrm>
            <a:off x="428596" y="2643182"/>
            <a:ext cx="8215370" cy="341632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sk-SK" sz="2400" b="1" dirty="0" smtClean="0"/>
              <a:t>Druhá svetová vojna</a:t>
            </a:r>
            <a:r>
              <a:rPr lang="sk-SK" sz="2400" dirty="0" smtClean="0"/>
              <a:t> je dodnes najväčší a najrozsiahlejší ozbrojený konflikt v dejinách ľudstva, ktorý stál život asi 45 až 60 miliónov ľudí. Boje prebiehali v Európe, Ázii a Afrike a zúčastňovali sa na nich muži i ženy aj z oboch ďalších obývaných kontinentov: Ameriky a Austrálie. Počas šiestich rokov trvania zomreli desiatky miliónov civilistov, milióny príslušníkov ozbrojených síl, boli zničené celé mestá a spôsobené nevyčísliteľné škody na majetku a kultúrnom dedičstve ľudstva.</a:t>
            </a:r>
            <a:endParaRPr lang="sk-SK" sz="2400" dirty="0"/>
          </a:p>
        </p:txBody>
      </p:sp>
      <p:sp>
        <p:nvSpPr>
          <p:cNvPr id="5" name="BlokTextu 4"/>
          <p:cNvSpPr txBox="1"/>
          <p:nvPr/>
        </p:nvSpPr>
        <p:spPr>
          <a:xfrm>
            <a:off x="1500166" y="1571612"/>
            <a:ext cx="4621778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sk-SK" dirty="0" smtClean="0"/>
              <a:t>1. september 1939 – 8. máj 1945  - Európa</a:t>
            </a:r>
            <a:endParaRPr lang="sk-SK" dirty="0"/>
          </a:p>
        </p:txBody>
      </p:sp>
      <p:sp>
        <p:nvSpPr>
          <p:cNvPr id="6" name="BlokTextu 5"/>
          <p:cNvSpPr txBox="1"/>
          <p:nvPr/>
        </p:nvSpPr>
        <p:spPr>
          <a:xfrm>
            <a:off x="1500166" y="235743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k-SK" dirty="0"/>
          </a:p>
        </p:txBody>
      </p:sp>
      <p:sp>
        <p:nvSpPr>
          <p:cNvPr id="7" name="BlokTextu 6"/>
          <p:cNvSpPr txBox="1"/>
          <p:nvPr/>
        </p:nvSpPr>
        <p:spPr>
          <a:xfrm>
            <a:off x="3643306" y="2071678"/>
            <a:ext cx="3442033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sk-SK" dirty="0" smtClean="0"/>
              <a:t>2. september 1945 - </a:t>
            </a:r>
            <a:r>
              <a:rPr lang="sk-SK" dirty="0" err="1" smtClean="0"/>
              <a:t>Tichomorie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gify.nou.cz/poz1_soubory/sed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3556" name="Picture 4" descr="https://encrypted-tbn3.gstatic.com/images?q=tbn:ANd9GcRUFkcJ5-KvfJc8O5u0YXO5uLGBrviBo28OLZ4JS5-kYaCZm7y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4286256"/>
            <a:ext cx="2047875" cy="2228850"/>
          </a:xfrm>
          <a:prstGeom prst="rect">
            <a:avLst/>
          </a:prstGeom>
          <a:noFill/>
        </p:spPr>
      </p:pic>
      <p:pic>
        <p:nvPicPr>
          <p:cNvPr id="23558" name="Picture 6" descr="http://www.moderni-dejiny.cz/PublicFiles/UserFiles/image/Metodika/04_WWII/800x800_Nazi_Warsaw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74" y="4286256"/>
            <a:ext cx="3857652" cy="2290117"/>
          </a:xfrm>
          <a:prstGeom prst="rect">
            <a:avLst/>
          </a:prstGeom>
          <a:noFill/>
        </p:spPr>
      </p:pic>
      <p:pic>
        <p:nvPicPr>
          <p:cNvPr id="23560" name="Picture 8" descr="http://img.aktuality.sk/stories/NAJNOVSIE_FOTKY/ILUSTRACNE/HISTORIA/osviencim_vstupna_brana_tas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3538" y="3643314"/>
            <a:ext cx="3500462" cy="2557029"/>
          </a:xfrm>
          <a:prstGeom prst="rect">
            <a:avLst/>
          </a:prstGeom>
          <a:noFill/>
        </p:spPr>
      </p:pic>
      <p:pic>
        <p:nvPicPr>
          <p:cNvPr id="23562" name="Picture 10" descr="http://www.druhasvetova.sk/OLD/storage/200702181655_gajdos_zeny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0" y="357166"/>
            <a:ext cx="2181093" cy="2886093"/>
          </a:xfrm>
          <a:prstGeom prst="rect">
            <a:avLst/>
          </a:prstGeom>
          <a:noFill/>
        </p:spPr>
      </p:pic>
      <p:pic>
        <p:nvPicPr>
          <p:cNvPr id="23564" name="Picture 12" descr="http://m.ruvr.ru/data/2013/08/22/1320275863/4RIAN_00630903.LR.ru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71604" y="1785926"/>
            <a:ext cx="4013648" cy="2338386"/>
          </a:xfrm>
          <a:prstGeom prst="rect">
            <a:avLst/>
          </a:prstGeom>
          <a:noFill/>
        </p:spPr>
      </p:pic>
      <p:pic>
        <p:nvPicPr>
          <p:cNvPr id="23566" name="Picture 14" descr="http://www3.teraz.sk/usercontent/photos/d/9/e/3-d9ed8adf06d5e65e4dd9109c846445fb290983ec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15008" y="1000108"/>
            <a:ext cx="3214710" cy="2141324"/>
          </a:xfrm>
          <a:prstGeom prst="rect">
            <a:avLst/>
          </a:prstGeom>
          <a:noFill/>
        </p:spPr>
      </p:pic>
      <p:pic>
        <p:nvPicPr>
          <p:cNvPr id="23568" name="Picture 16" descr="https://encrypted-tbn1.gstatic.com/images?q=tbn:ANd9GcSnWyKf5d-sCx0YeAG6CnVcQw-U7d9fanTEImiwAZzI6lPFw-JqTw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571736" y="214290"/>
            <a:ext cx="3357586" cy="2071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23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23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360</TotalTime>
  <Words>402</Words>
  <Application>Microsoft Office PowerPoint</Application>
  <PresentationFormat>Prezentácia na obrazovke (4:3)</PresentationFormat>
  <Paragraphs>61</Paragraphs>
  <Slides>14</Slides>
  <Notes>1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14</vt:i4>
      </vt:variant>
    </vt:vector>
  </HeadingPairs>
  <TitlesOfParts>
    <vt:vector size="15" baseType="lpstr">
      <vt:lpstr>Motív Office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>skola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Činnosť vetra</dc:title>
  <dc:creator>skola</dc:creator>
  <cp:lastModifiedBy>žiak</cp:lastModifiedBy>
  <cp:revision>34</cp:revision>
  <dcterms:created xsi:type="dcterms:W3CDTF">2010-03-01T14:44:12Z</dcterms:created>
  <dcterms:modified xsi:type="dcterms:W3CDTF">2020-05-07T08:28:53Z</dcterms:modified>
</cp:coreProperties>
</file>