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2" r:id="rId4"/>
    <p:sldId id="263" r:id="rId5"/>
    <p:sldId id="264" r:id="rId6"/>
    <p:sldId id="265" r:id="rId7"/>
    <p:sldId id="268" r:id="rId8"/>
    <p:sldId id="269" r:id="rId9"/>
    <p:sldId id="270" r:id="rId10"/>
    <p:sldId id="271" r:id="rId11"/>
    <p:sldId id="272" r:id="rId12"/>
    <p:sldId id="259" r:id="rId13"/>
    <p:sldId id="258" r:id="rId14"/>
    <p:sldId id="26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4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50DEB-7FFB-4A88-8750-60348B4F2D1B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ED0D4-9B21-4EE4-96AF-1D934852FE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34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ED0D4-9B21-4EE4-96AF-1D934852FE0B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818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161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51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959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87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493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3354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6063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873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23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723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189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697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452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5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669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89E-E971-4A3B-8199-B7CF10A7C106}" type="datetimeFigureOut">
              <a:rPr lang="sk-SK" smtClean="0"/>
              <a:t>29.1.2021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9D60E1-404A-4D36-89F7-8125BA00FA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94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trebyovp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itor9.zones.sk/testovanie9/" TargetMode="External"/><Relationship Id="rId2" Type="http://schemas.openxmlformats.org/officeDocument/2006/relationships/hyperlink" Target="https://www.nucem.sk/sk/merania/narodne-merania/testovanie-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Informácie pre zákonných zástupcov pre žiakov 9. ročníka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095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robiť, ak dieťa nie je prijaté?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dirty="0"/>
              <a:t>Škola, na ktorú sa žiak hlásil, môže ponúknuť iný odbor (ak má voľné miesta).</a:t>
            </a:r>
          </a:p>
          <a:p>
            <a:r>
              <a:rPr lang="sk-SK" sz="2800" dirty="0"/>
              <a:t>Môžete si podať</a:t>
            </a:r>
            <a:r>
              <a:rPr lang="sk-SK" sz="2800" b="1" dirty="0"/>
              <a:t> odvolanie</a:t>
            </a:r>
            <a:r>
              <a:rPr lang="sk-SK" sz="2800" dirty="0"/>
              <a:t>, ak žiak splnil kritériá prijímacej skúšky a nedostal sa na školu pre </a:t>
            </a:r>
            <a:r>
              <a:rPr lang="sk-SK" sz="2800" u="sng" dirty="0"/>
              <a:t>nedostatok miesta</a:t>
            </a:r>
            <a:r>
              <a:rPr lang="sk-SK" sz="2800" dirty="0"/>
              <a:t>. Odvolanie sa podáva spravidla do 5 dní od obdržania rozhodnutia o neprijatí. Ak ho nepodáte a škole sa uvoľnia miesta, nebude s Vami počítať. Budú to brať tak, že nemáte už záujem. Niektoré školy majú zverejnený formulár na odvolacie konanie.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777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je to so zápisom na talentové školy?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/>
              <a:t>Ak </a:t>
            </a:r>
            <a:r>
              <a:rPr lang="sk-SK" sz="3200" u="sng" dirty="0"/>
              <a:t>je žiak prijatý, </a:t>
            </a:r>
            <a:r>
              <a:rPr lang="sk-SK" sz="3200" dirty="0"/>
              <a:t>dieťa zapíšete. Neskôr však môžete zápis zrušiť. </a:t>
            </a:r>
          </a:p>
          <a:p>
            <a:r>
              <a:rPr lang="sk-SK" sz="3200" dirty="0"/>
              <a:t>Ak žiak </a:t>
            </a:r>
            <a:r>
              <a:rPr lang="sk-SK" sz="3200" u="sng" dirty="0"/>
              <a:t>nie je prijatý </a:t>
            </a:r>
            <a:r>
              <a:rPr lang="sk-SK" sz="3200" dirty="0"/>
              <a:t>na talentový odbor, podáva si prihlášku na netalentovú školu ako ostatní žiaci.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4482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SÚSTAVA ODBOROV VZDELÁVANIA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u="sng" dirty="0"/>
              <a:t>Študijné odbory </a:t>
            </a:r>
            <a:r>
              <a:rPr lang="sk-SK" dirty="0"/>
              <a:t>(vyžadujú prijímaciu skúšku, predmety si určí škola) – končia </a:t>
            </a:r>
            <a:r>
              <a:rPr lang="sk-SK" b="1" dirty="0"/>
              <a:t>maturitnou skúškou </a:t>
            </a:r>
            <a:r>
              <a:rPr lang="sk-SK" dirty="0"/>
              <a:t>a v niektorých vybraných odboroch získa žiak aj výučný list.</a:t>
            </a:r>
          </a:p>
          <a:p>
            <a:r>
              <a:rPr lang="sk-SK" b="1" u="sng" dirty="0"/>
              <a:t>Učebné odbory </a:t>
            </a:r>
            <a:r>
              <a:rPr lang="sk-SK" dirty="0"/>
              <a:t>(vyžadujú prijímací pohovor, výnimočne skúšku) – končia </a:t>
            </a:r>
            <a:r>
              <a:rPr lang="sk-SK" b="1" dirty="0"/>
              <a:t>výučným listom. </a:t>
            </a:r>
            <a:r>
              <a:rPr lang="sk-SK" dirty="0"/>
              <a:t>Žiaci týchto odborov majú počas štúdia viac praktického vyučovania (školského alebo duálneho).</a:t>
            </a:r>
          </a:p>
          <a:p>
            <a:r>
              <a:rPr lang="sk-SK" b="1" u="sng" dirty="0"/>
              <a:t>Duálne vzdelávanie</a:t>
            </a:r>
            <a:r>
              <a:rPr lang="sk-SK" dirty="0"/>
              <a:t> (zabezpečuje a financuje ho zamestnávateľ, praktické vyučovanie prebieha </a:t>
            </a:r>
            <a:r>
              <a:rPr lang="sk-SK" u="sng" dirty="0"/>
              <a:t>priamo</a:t>
            </a:r>
            <a:r>
              <a:rPr lang="sk-SK" dirty="0"/>
              <a:t> u zamestnávateľa na pracovisku praktického vyučovania - PPV). </a:t>
            </a:r>
            <a:endParaRPr lang="sk-SK" b="1" u="sng" dirty="0"/>
          </a:p>
          <a:p>
            <a:r>
              <a:rPr lang="sk-SK" b="1" u="sng" dirty="0"/>
              <a:t>Školské vzdelávanie </a:t>
            </a:r>
            <a:r>
              <a:rPr lang="sk-SK" dirty="0"/>
              <a:t>(zabezpečuje a financuje ho škola, vyberá žiakovi miesto praktického vyučovania, prebieha na pracovisku praktického vyučovania, spravidla školskej dielni).</a:t>
            </a:r>
            <a:endParaRPr lang="sk-SK" b="1" u="sng" dirty="0"/>
          </a:p>
        </p:txBody>
      </p:sp>
    </p:spTree>
    <p:extLst>
      <p:ext uri="{BB962C8B-B14F-4D97-AF65-F5344CB8AC3E}">
        <p14:creationId xmlns:p14="http://schemas.microsoft.com/office/powerpoint/2010/main" val="26350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DUÁLNE VZDELÁVANIE</a:t>
            </a:r>
            <a:br>
              <a:rPr lang="sk-SK" dirty="0"/>
            </a:br>
            <a:r>
              <a:rPr lang="sk-SK" dirty="0"/>
              <a:t>„aby každý absolvent mal uplatnenie“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kombinácia teoretického a praktického vyučovania (učebné i študijné odbory)</a:t>
            </a:r>
          </a:p>
          <a:p>
            <a:r>
              <a:rPr lang="sk-SK" dirty="0"/>
              <a:t>systém vzdelávania založený na zmluvnom vzťahu medzi zamestnávateľom</a:t>
            </a:r>
          </a:p>
          <a:p>
            <a:pPr>
              <a:buAutoNum type="alphaLcParenR"/>
            </a:pPr>
            <a:r>
              <a:rPr lang="sk-SK" u="sng" dirty="0"/>
              <a:t>a žiakom </a:t>
            </a:r>
            <a:r>
              <a:rPr lang="sk-SK" dirty="0"/>
              <a:t>(</a:t>
            </a:r>
            <a:r>
              <a:rPr lang="sk-SK" b="1" dirty="0"/>
              <a:t>učebná zmluva</a:t>
            </a:r>
            <a:r>
              <a:rPr lang="sk-SK" dirty="0"/>
              <a:t>) – dohodne sa v nej hmotné a finančné zabezpečenie žiaka, podpíše ju zákonný zástupca (žiak musí mať 15 rokov v deň podpisu zmluvy), ide o „učebný pomer“ a nie o pracovno-právny vzťah</a:t>
            </a:r>
          </a:p>
          <a:p>
            <a:pPr marL="400050" lvl="1" indent="0">
              <a:buNone/>
            </a:pPr>
            <a:r>
              <a:rPr lang="sk-SK" b="1" dirty="0"/>
              <a:t>Zmluva o budúcej pracovnej zmluve: </a:t>
            </a:r>
            <a:r>
              <a:rPr lang="sk-SK" dirty="0"/>
              <a:t>jej súčasťou môže byť záväzok žiaka, že zotrvá v pracovnom pomere na dohodnutú dobu (zmluva s odloženým nástupom žiaka do práce, upravuje paragraf 42 zákonníka práce)</a:t>
            </a:r>
          </a:p>
          <a:p>
            <a:pPr>
              <a:buAutoNum type="alphaLcParenR"/>
            </a:pPr>
            <a:r>
              <a:rPr lang="sk-SK" dirty="0"/>
              <a:t> </a:t>
            </a:r>
            <a:r>
              <a:rPr lang="sk-SK" u="sng" dirty="0"/>
              <a:t>a strednou školou </a:t>
            </a:r>
            <a:r>
              <a:rPr lang="sk-SK" dirty="0"/>
              <a:t>(</a:t>
            </a:r>
            <a:r>
              <a:rPr lang="sk-SK" b="1" dirty="0"/>
              <a:t>zmluva o duálnom vzdelávaní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602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Silné stránky duálneho vzdelávania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vysokokvalifikovaná pracovná sila</a:t>
            </a:r>
          </a:p>
          <a:p>
            <a:r>
              <a:rPr lang="sk-SK" dirty="0"/>
              <a:t>plynulý prechod zo školy do praxe</a:t>
            </a:r>
          </a:p>
          <a:p>
            <a:r>
              <a:rPr lang="sk-SK" dirty="0"/>
              <a:t>osvojenie si pracovných návykov</a:t>
            </a:r>
          </a:p>
          <a:p>
            <a:r>
              <a:rPr lang="sk-SK" dirty="0"/>
              <a:t>učenie na nových technológiách</a:t>
            </a:r>
          </a:p>
          <a:p>
            <a:r>
              <a:rPr lang="sk-SK" dirty="0"/>
              <a:t>aktuálnosť vzdelávacích programov</a:t>
            </a:r>
          </a:p>
          <a:p>
            <a:r>
              <a:rPr lang="sk-SK" dirty="0"/>
              <a:t>finančné a hmotné zabezpečenie žiaka (pracovný odev, strava, školské pomôcky, štipendium)</a:t>
            </a:r>
          </a:p>
          <a:p>
            <a:r>
              <a:rPr lang="sk-SK" dirty="0"/>
              <a:t>vysoká pravdepodobnosť získania pracovnej zmluvy so zamestnávateľom</a:t>
            </a:r>
          </a:p>
        </p:txBody>
      </p:sp>
    </p:spTree>
    <p:extLst>
      <p:ext uri="{BB962C8B-B14F-4D97-AF65-F5344CB8AC3E}">
        <p14:creationId xmlns:p14="http://schemas.microsoft.com/office/powerpoint/2010/main" val="25026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Postup pri duálnom vzdelávaní zo strany žiaka/zákonného zástupcu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28699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Oslovíte výchovného poradcu.</a:t>
            </a:r>
          </a:p>
          <a:p>
            <a:r>
              <a:rPr lang="sk-SK" dirty="0"/>
              <a:t>Zúčastníte sa na informačnom dni u zamestnávateľa, respektíve exkurzii.</a:t>
            </a:r>
          </a:p>
          <a:p>
            <a:r>
              <a:rPr lang="sk-SK" dirty="0"/>
              <a:t>Navštívite deň otvorených dverí na strednej škole, ktorá vstúpila do duálneho vzdelávania.</a:t>
            </a:r>
          </a:p>
          <a:p>
            <a:r>
              <a:rPr lang="sk-SK" dirty="0"/>
              <a:t>Prihlásite žiaka u zamestnávateľa na duálne vzdelávanie na základe výzvy zamestnávateľa </a:t>
            </a:r>
            <a:r>
              <a:rPr lang="sk-SK" u="sng" dirty="0">
                <a:solidFill>
                  <a:srgbClr val="FF0000"/>
                </a:solidFill>
              </a:rPr>
              <a:t>spravidla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do konca marca </a:t>
            </a:r>
            <a:r>
              <a:rPr lang="sk-SK" dirty="0"/>
              <a:t>(čím skôr tým lepšie, treba sa informovať u firmy alebo na DOD na SŠ). Na tejto adrese nájdete firmy  a školy zapojené do duálu:  </a:t>
            </a:r>
            <a:r>
              <a:rPr lang="sk-SK" dirty="0">
                <a:hlinkClick r:id="rId2"/>
              </a:rPr>
              <a:t>http://www.potrebyovp.sk</a:t>
            </a:r>
            <a:r>
              <a:rPr lang="sk-SK" dirty="0"/>
              <a:t>. Je tu aj kontakt na osoby, ktoré musíte osloviť a dohodnúť sa s nimi na výberovom konaní.</a:t>
            </a:r>
          </a:p>
          <a:p>
            <a:r>
              <a:rPr lang="sk-SK" dirty="0"/>
              <a:t>Zúčastníte sa výberového konania u zamestnávateľa: pohovor, testy, overenie základných zručností a podobne. </a:t>
            </a:r>
          </a:p>
          <a:p>
            <a:r>
              <a:rPr lang="sk-SK" dirty="0"/>
              <a:t>Zamestnávateľ vám doručí </a:t>
            </a:r>
            <a:r>
              <a:rPr lang="sk-SK" b="1" dirty="0"/>
              <a:t>rozhodnutie o prijatí </a:t>
            </a:r>
            <a:r>
              <a:rPr lang="sk-SK" dirty="0"/>
              <a:t>(ak uspejete). Výchovnej poradkyni odovzdáte </a:t>
            </a:r>
            <a:r>
              <a:rPr lang="sk-SK" b="1" u="sng" dirty="0"/>
              <a:t>Potvrdenie o prijatí do duálneho vzdelávania</a:t>
            </a:r>
            <a:r>
              <a:rPr lang="sk-SK" dirty="0"/>
              <a:t>, ktoré VP priloží ku prihláške na SŠ.</a:t>
            </a:r>
          </a:p>
          <a:p>
            <a:r>
              <a:rPr lang="sk-SK" dirty="0"/>
              <a:t>Absolvujete </a:t>
            </a:r>
            <a:r>
              <a:rPr lang="sk-SK" b="1" dirty="0"/>
              <a:t>prijímacie konanie </a:t>
            </a:r>
            <a:r>
              <a:rPr lang="sk-SK" dirty="0"/>
              <a:t>na strednej škole.</a:t>
            </a:r>
          </a:p>
          <a:p>
            <a:r>
              <a:rPr lang="sk-SK" dirty="0"/>
              <a:t>Zápis na štúdium na strednej škole (ak uspejete) – </a:t>
            </a:r>
            <a:r>
              <a:rPr lang="sk-SK" b="1" dirty="0"/>
              <a:t>odovzdanie zápisného lístka</a:t>
            </a:r>
            <a:r>
              <a:rPr lang="sk-SK" dirty="0"/>
              <a:t>.</a:t>
            </a:r>
          </a:p>
          <a:p>
            <a:r>
              <a:rPr lang="sk-SK" dirty="0"/>
              <a:t>Uzatvoríte so zamestnávateľom </a:t>
            </a:r>
            <a:r>
              <a:rPr lang="sk-SK" b="1" dirty="0"/>
              <a:t>učebnú zmluvu</a:t>
            </a:r>
            <a:r>
              <a:rPr lang="sk-SK" dirty="0"/>
              <a:t>.</a:t>
            </a:r>
          </a:p>
          <a:p>
            <a:r>
              <a:rPr lang="sk-SK" dirty="0"/>
              <a:t>Nástup do školy na začiatku školského roka a na praktické vyučovanie.</a:t>
            </a:r>
          </a:p>
        </p:txBody>
      </p:sp>
    </p:spTree>
    <p:extLst>
      <p:ext uri="{BB962C8B-B14F-4D97-AF65-F5344CB8AC3E}">
        <p14:creationId xmlns:p14="http://schemas.microsoft.com/office/powerpoint/2010/main" val="83375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OBSAH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k-SK" sz="3600" dirty="0"/>
              <a:t>Testovanie 9 </a:t>
            </a:r>
          </a:p>
          <a:p>
            <a:pPr>
              <a:buFont typeface="+mj-lt"/>
              <a:buAutoNum type="arabicPeriod"/>
            </a:pPr>
            <a:r>
              <a:rPr lang="sk-SK" sz="3600" dirty="0"/>
              <a:t>Prihlášky na stredné školy</a:t>
            </a:r>
          </a:p>
          <a:p>
            <a:pPr>
              <a:buFont typeface="+mj-lt"/>
              <a:buAutoNum type="arabicPeriod"/>
            </a:pPr>
            <a:r>
              <a:rPr lang="sk-SK" sz="3600" dirty="0"/>
              <a:t>Systém odborov vzdelávania</a:t>
            </a:r>
          </a:p>
          <a:p>
            <a:pPr>
              <a:buFont typeface="+mj-lt"/>
              <a:buAutoNum type="arabicPeriod"/>
            </a:pPr>
            <a:r>
              <a:rPr lang="sk-SK" sz="3600" dirty="0"/>
              <a:t>Duálne vzdelávanie</a:t>
            </a:r>
          </a:p>
        </p:txBody>
      </p:sp>
    </p:spTree>
    <p:extLst>
      <p:ext uri="{BB962C8B-B14F-4D97-AF65-F5344CB8AC3E}">
        <p14:creationId xmlns:p14="http://schemas.microsoft.com/office/powerpoint/2010/main" val="414195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sk-SK" dirty="0"/>
              <a:t>TESTOVANIE 9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316706"/>
            <a:ext cx="8596668" cy="3880773"/>
          </a:xfrm>
        </p:spPr>
        <p:txBody>
          <a:bodyPr>
            <a:normAutofit/>
          </a:bodyPr>
          <a:lstStyle/>
          <a:p>
            <a:r>
              <a:rPr lang="sk-SK" dirty="0"/>
              <a:t>Informácie o testovaní nájdete na stránkach: </a:t>
            </a:r>
          </a:p>
          <a:p>
            <a:pPr marL="400050" lvl="1" indent="0">
              <a:buNone/>
            </a:pPr>
            <a:r>
              <a:rPr lang="sk-SK" dirty="0">
                <a:hlinkClick r:id="rId2"/>
              </a:rPr>
              <a:t>https://www.nucem.sk/sk/merania/narodne-merania/testovanie-9</a:t>
            </a:r>
            <a:endParaRPr lang="sk-SK" dirty="0"/>
          </a:p>
          <a:p>
            <a:pPr marL="400050" lvl="1" indent="0">
              <a:buNone/>
            </a:pPr>
            <a:r>
              <a:rPr lang="sk-SK" dirty="0">
                <a:hlinkClick r:id="rId3"/>
              </a:rPr>
              <a:t>http://www.monitor9.zones.sk/testovanie9/</a:t>
            </a:r>
            <a:endParaRPr lang="sk-SK" dirty="0"/>
          </a:p>
          <a:p>
            <a:pPr marL="400050" lvl="1" indent="0">
              <a:buNone/>
            </a:pPr>
            <a:r>
              <a:rPr lang="sk-SK" dirty="0"/>
              <a:t>Nájdete si tu ciele testovania, špecifikácie testov ako aj testy z minulých školských rokov.</a:t>
            </a:r>
          </a:p>
          <a:p>
            <a:pPr algn="just"/>
            <a:r>
              <a:rPr lang="sk-SK" dirty="0"/>
              <a:t>Výchovný poradca bude pred testovaním žiakov informovať prostredníctvom elektronickej žiackej knižky a na nástenke v triede. Základné informácie budú zverejnené aj na stránke školy a na vchode do školy. </a:t>
            </a:r>
          </a:p>
          <a:p>
            <a:pPr algn="just"/>
            <a:r>
              <a:rPr lang="sk-SK" dirty="0"/>
              <a:t>Administrátori testovania so žiakmi nacvičia zápis odpovedí do hárkov a učitelia slovenského jazyka a literatúry i matematiky ich oboznámia s formou a obsahom testu. </a:t>
            </a:r>
          </a:p>
        </p:txBody>
      </p:sp>
    </p:spTree>
    <p:extLst>
      <p:ext uri="{BB962C8B-B14F-4D97-AF65-F5344CB8AC3E}">
        <p14:creationId xmlns:p14="http://schemas.microsoft.com/office/powerpoint/2010/main" val="273708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PRIHLÁŠKY NA STREDNÚ ŠKOLU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sk-SK" sz="2800" dirty="0"/>
              <a:t>Počet prihlášok</a:t>
            </a:r>
          </a:p>
          <a:p>
            <a:pPr>
              <a:buAutoNum type="arabicPeriod"/>
            </a:pPr>
            <a:r>
              <a:rPr lang="sk-SK" sz="2800" dirty="0"/>
              <a:t>Postup pri podávaní prihlášky</a:t>
            </a:r>
          </a:p>
          <a:p>
            <a:pPr>
              <a:buAutoNum type="arabicPeriod"/>
            </a:pPr>
            <a:r>
              <a:rPr lang="sk-SK" sz="2800" dirty="0"/>
              <a:t>Termíny podania prihlášok</a:t>
            </a:r>
          </a:p>
          <a:p>
            <a:pPr>
              <a:buAutoNum type="arabicPeriod"/>
            </a:pPr>
            <a:r>
              <a:rPr lang="sk-SK" sz="2800" dirty="0"/>
              <a:t>Termíny prijímacích skúšok</a:t>
            </a:r>
          </a:p>
          <a:p>
            <a:pPr>
              <a:buAutoNum type="arabicPeriod"/>
            </a:pPr>
            <a:r>
              <a:rPr lang="sk-SK" sz="2800" dirty="0"/>
              <a:t>Pozvanie na prijímacie skúšky</a:t>
            </a:r>
          </a:p>
          <a:p>
            <a:pPr>
              <a:buAutoNum type="arabicPeriod"/>
            </a:pPr>
            <a:r>
              <a:rPr lang="sk-SK" sz="2800" dirty="0"/>
              <a:t>Najčastejšie otázky zákonných zástupcov</a:t>
            </a:r>
          </a:p>
        </p:txBody>
      </p:sp>
    </p:spTree>
    <p:extLst>
      <p:ext uri="{BB962C8B-B14F-4D97-AF65-F5344CB8AC3E}">
        <p14:creationId xmlns:p14="http://schemas.microsoft.com/office/powerpoint/2010/main" val="133084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POČET PRIHLÁŠOK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buFont typeface="+mj-lt"/>
              <a:buAutoNum type="arabicPeriod"/>
            </a:pPr>
            <a:r>
              <a:rPr lang="sk-SK" sz="2000" dirty="0"/>
              <a:t>Žiak si môže podať </a:t>
            </a:r>
            <a:r>
              <a:rPr lang="sk-SK" sz="2000" b="1" dirty="0"/>
              <a:t>2 prihlášky na školy s talentovanými skúškami </a:t>
            </a:r>
            <a:r>
              <a:rPr lang="sk-SK" sz="2000" dirty="0"/>
              <a:t>(sem radíme aj bilingválne školy, konzervatóriá, športové gymnáziá, zdravotné školy – odbory masér, zubný asistent, umelecké školy, pedagogická a sociálna akadémia).</a:t>
            </a:r>
          </a:p>
          <a:p>
            <a:pPr marL="400050">
              <a:buFont typeface="+mj-lt"/>
              <a:buAutoNum type="arabicPeriod"/>
            </a:pPr>
            <a:r>
              <a:rPr lang="sk-SK" sz="2000" dirty="0"/>
              <a:t>Žiak si ďalej podáva prihlášky na </a:t>
            </a:r>
            <a:r>
              <a:rPr lang="sk-SK" sz="2000" b="1" dirty="0"/>
              <a:t>2 prihlášky na školy s netalentovými skúškami</a:t>
            </a:r>
            <a:r>
              <a:rPr lang="sk-SK" sz="2000" dirty="0"/>
              <a:t> </a:t>
            </a:r>
            <a:r>
              <a:rPr lang="sk-SK" sz="2000" b="1" dirty="0"/>
              <a:t>na 1. kolo</a:t>
            </a:r>
            <a:r>
              <a:rPr lang="sk-SK" sz="2000" dirty="0"/>
              <a:t> prijímacích skúšok, ktoré má 2 termíny v máji.</a:t>
            </a:r>
          </a:p>
          <a:p>
            <a:pPr marL="400050">
              <a:buFont typeface="+mj-lt"/>
              <a:buAutoNum type="arabicPeriod"/>
            </a:pPr>
            <a:r>
              <a:rPr lang="sk-SK" sz="2000" dirty="0"/>
              <a:t>V prípade, že žiak v 1. kole neuspeje a nie je prijatý ani na jednu zo škôl, môže si podať ešte </a:t>
            </a:r>
            <a:r>
              <a:rPr lang="sk-SK" sz="2000" b="1" dirty="0"/>
              <a:t>1 prihlášku na 2. kolo prijímacích skúšok </a:t>
            </a:r>
            <a:r>
              <a:rPr lang="sk-SK" sz="2000" dirty="0"/>
              <a:t>na odbory, ktoré nie sú naplnené. Školy o tom budú informovať na svojich webových stránkach, či druhé kolo robia.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6626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POSTUP PRI PODÁVANÍ PRIHLÁŠKY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17288"/>
            <a:ext cx="8596668" cy="4661209"/>
          </a:xfrm>
        </p:spPr>
        <p:txBody>
          <a:bodyPr>
            <a:normAutofit lnSpcReduction="10000"/>
          </a:bodyPr>
          <a:lstStyle/>
          <a:p>
            <a:r>
              <a:rPr lang="sk-SK" sz="1900" dirty="0"/>
              <a:t>Žiak dostane od výchovného poradcu tlačivo </a:t>
            </a:r>
            <a:r>
              <a:rPr lang="sk-SK" sz="1900" b="1" dirty="0"/>
              <a:t>Žiadosť k elektronickému vyplneniu prihlášk</a:t>
            </a:r>
            <a:r>
              <a:rPr lang="sk-SK" sz="1900" dirty="0"/>
              <a:t>y. Zákonný zástupca tlačivo vyplní, podpíše a vráti ho VP.</a:t>
            </a:r>
          </a:p>
          <a:p>
            <a:r>
              <a:rPr lang="sk-SK" sz="1900" dirty="0"/>
              <a:t>Na základe tejto žiadosti </a:t>
            </a:r>
            <a:r>
              <a:rPr lang="sk-SK" sz="1900" b="1" dirty="0"/>
              <a:t>VP elektronicky vyplní prihlášku</a:t>
            </a:r>
            <a:r>
              <a:rPr lang="sk-SK" sz="1900" dirty="0"/>
              <a:t>, vytlačí ju a dá ju žiakom.</a:t>
            </a:r>
          </a:p>
          <a:p>
            <a:r>
              <a:rPr lang="sk-SK" sz="1900" dirty="0"/>
              <a:t>Doma treba prihlášku </a:t>
            </a:r>
            <a:r>
              <a:rPr lang="sk-SK" sz="1900" u="sng" dirty="0"/>
              <a:t>skontrolovať</a:t>
            </a:r>
            <a:r>
              <a:rPr lang="sk-SK" sz="1900" dirty="0"/>
              <a:t>, či sú všetky údaje v poriadku (známky, adresa, podobne).</a:t>
            </a:r>
          </a:p>
          <a:p>
            <a:pPr lvl="1">
              <a:buFont typeface="+mj-lt"/>
              <a:buAutoNum type="alphaLcParenR"/>
            </a:pPr>
            <a:r>
              <a:rPr lang="sk-SK" sz="1900" u="sng" dirty="0"/>
              <a:t>Ak je tam chyba</a:t>
            </a:r>
            <a:r>
              <a:rPr lang="sk-SK" sz="1900" dirty="0"/>
              <a:t>, žiak donesie prihlášku naspäť VP a ten chybu opraví a opäť prihlášku vytlačí.</a:t>
            </a:r>
          </a:p>
          <a:p>
            <a:pPr lvl="1">
              <a:buFont typeface="+mj-lt"/>
              <a:buAutoNum type="alphaLcParenR"/>
            </a:pPr>
            <a:r>
              <a:rPr lang="sk-SK" sz="1900" u="sng" dirty="0"/>
              <a:t>Ak je všetko v poriadku</a:t>
            </a:r>
            <a:r>
              <a:rPr lang="sk-SK" sz="1900" dirty="0"/>
              <a:t>, žiak pôjde s prihláškou ku obvodnému lekárovi. Ten na zadnej strane prihlášky vypíše 4 údaje (vyjadrenie o zdravotnom stave, dátum, pečiatka, podpis). Ak je žiak zdravotne znevýhodnený, lekár potvrdí, že žiak môže študovať daný odbor.</a:t>
            </a:r>
          </a:p>
          <a:p>
            <a:pPr lvl="1">
              <a:buFont typeface="+mj-lt"/>
              <a:buAutoNum type="alphaLcParenR"/>
            </a:pPr>
            <a:r>
              <a:rPr lang="sk-SK" sz="1900" dirty="0"/>
              <a:t>Rodič na zadnej strane prihlášku podpíše a zapíše aj dátum podpisu prihlášky.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686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POZVANIE NA PRIJÍMACIU SKÚŠKU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dirty="0"/>
              <a:t>Žiak dostane pozvanie na prijímaciu skúšku </a:t>
            </a:r>
            <a:r>
              <a:rPr lang="sk-SK" sz="3600" b="1" u="sng" dirty="0"/>
              <a:t>doporučene</a:t>
            </a:r>
            <a:r>
              <a:rPr lang="sk-SK" sz="3600" dirty="0"/>
              <a:t> na adresu, ktorú uviedol na druhej strane prihlášky (adresa zákonného zástupcu). Treba si sledovať poštu v poštovej schránke.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197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Kto robí prijímaciu skúšku?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b="1" dirty="0"/>
              <a:t>Prijímaciu skúšku </a:t>
            </a:r>
            <a:r>
              <a:rPr lang="sk-SK" sz="2800" dirty="0"/>
              <a:t>robí každý žiak, ktorý ide na študijný odbor (</a:t>
            </a:r>
            <a:r>
              <a:rPr lang="sk-SK" sz="2800" u="sng" dirty="0">
                <a:solidFill>
                  <a:srgbClr val="FF0000"/>
                </a:solidFill>
              </a:rPr>
              <a:t>spravidla</a:t>
            </a:r>
            <a:r>
              <a:rPr lang="sk-SK" sz="2800" dirty="0"/>
              <a:t> okrem žiakov, ktorí napísali Testovanie 9 na 90% a viac z MAT aj SJL).</a:t>
            </a:r>
          </a:p>
          <a:p>
            <a:r>
              <a:rPr lang="sk-SK" sz="2800" b="1" dirty="0"/>
              <a:t>Prijímací pohovor </a:t>
            </a:r>
            <a:r>
              <a:rPr lang="sk-SK" sz="2800" dirty="0"/>
              <a:t>robia žiaci, ktorí sa hlásia na učebné odbory (prijímacie skúšky môžu byť aj na 3-ročných učebných odboroch, ak si to škola zverejní v podmienkach a kritériách prijímania).</a:t>
            </a:r>
            <a:endParaRPr lang="sk-SK" sz="28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933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Čo robiť, ak je dieťa prijaté?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27356"/>
            <a:ext cx="8596668" cy="4839629"/>
          </a:xfrm>
        </p:spPr>
        <p:txBody>
          <a:bodyPr>
            <a:normAutofit/>
          </a:bodyPr>
          <a:lstStyle/>
          <a:p>
            <a:r>
              <a:rPr lang="sk-SK" dirty="0"/>
              <a:t>K VP si treba prísť vyzdvihnúť </a:t>
            </a:r>
            <a:r>
              <a:rPr lang="sk-SK" b="1" u="sng" dirty="0"/>
              <a:t>zápisný lístok</a:t>
            </a:r>
            <a:r>
              <a:rPr lang="sk-SK" dirty="0"/>
              <a:t> (na podpis). Zvyčajne ich vydávam už skôr – tak si ich treba odložiť a nestratiť.</a:t>
            </a:r>
          </a:p>
          <a:p>
            <a:r>
              <a:rPr lang="sk-SK" dirty="0"/>
              <a:t>Podľa termínu zápisu, ktorý bude uvedený na rozhodnutí pôjdete so zápisným lístkom na SŠ na zápis. Dieťa zapíšu. Zápisný lístok zostane na SŠ.</a:t>
            </a:r>
          </a:p>
          <a:p>
            <a:r>
              <a:rPr lang="sk-SK" dirty="0"/>
              <a:t>Ak sa zápisu nezúčastníte, škola to berie ako Váš </a:t>
            </a:r>
            <a:r>
              <a:rPr lang="sk-SK"/>
              <a:t>nezáujem o</a:t>
            </a:r>
            <a:r>
              <a:rPr lang="sk-SK" dirty="0"/>
              <a:t> školu a miesto na škole môžu Vášmu žiakovi zrušiť a ponúknuť ho ďalšiemu v poradí. Treba sledovať poštu, </a:t>
            </a:r>
            <a:r>
              <a:rPr lang="sk-SK" u="sng" dirty="0"/>
              <a:t>zápis býva spravidla do 3 dní od prijatia</a:t>
            </a:r>
            <a:r>
              <a:rPr lang="sk-SK" dirty="0"/>
              <a:t>.</a:t>
            </a:r>
          </a:p>
          <a:p>
            <a:r>
              <a:rPr lang="sk-SK" dirty="0"/>
              <a:t>Ak je žiak zapísaný na jednej škole a potom ho príjmu aj na druhú a chce ísť na túto školu, tak pôjde na školu, kde je zapísaný, </a:t>
            </a:r>
            <a:r>
              <a:rPr lang="sk-SK" u="sng" dirty="0"/>
              <a:t>zápis zruší </a:t>
            </a:r>
            <a:r>
              <a:rPr lang="sk-SK" dirty="0"/>
              <a:t>a SŠ mu vráti zápisný lístok, s ktorým sa pôjde zapísať na druhú školu. </a:t>
            </a:r>
          </a:p>
          <a:p>
            <a:r>
              <a:rPr lang="sk-SK" dirty="0"/>
              <a:t>Treba si dať ale pozor, ak zápis zrušíte a na druhej dieťa nezapíšu, lebo nedodržíte termín zápisu. Nestratiť zápisný lístok, vydáva sa len raz a na podpis!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05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1305</Words>
  <Application>Microsoft Office PowerPoint</Application>
  <PresentationFormat>Širokouhlá</PresentationFormat>
  <Paragraphs>80</Paragraphs>
  <Slides>15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Fazeta</vt:lpstr>
      <vt:lpstr>Informácie pre zákonných zástupcov pre žiakov 9. ročníka</vt:lpstr>
      <vt:lpstr>OBSAH</vt:lpstr>
      <vt:lpstr>TESTOVANIE 9</vt:lpstr>
      <vt:lpstr>PRIHLÁŠKY NA STREDNÚ ŠKOLU </vt:lpstr>
      <vt:lpstr>POČET PRIHLÁŠOK</vt:lpstr>
      <vt:lpstr>POSTUP PRI PODÁVANÍ PRIHLÁŠKY</vt:lpstr>
      <vt:lpstr>POZVANIE NA PRIJÍMACIU SKÚŠKU</vt:lpstr>
      <vt:lpstr>Kto robí prijímaciu skúšku? </vt:lpstr>
      <vt:lpstr>Čo robiť, ak je dieťa prijaté? </vt:lpstr>
      <vt:lpstr>Čo robiť, ak dieťa nie je prijaté?</vt:lpstr>
      <vt:lpstr>Ako je to so zápisom na talentové školy? </vt:lpstr>
      <vt:lpstr>SÚSTAVA ODBOROV VZDELÁVANIA</vt:lpstr>
      <vt:lpstr>DUÁLNE VZDELÁVANIE „aby každý absolvent mal uplatnenie“</vt:lpstr>
      <vt:lpstr>Silné stránky duálneho vzdelávania</vt:lpstr>
      <vt:lpstr>Postup pri duálnom vzdelávaní zo strany žiaka/zákonného zástupcu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Informácie pre zákonných zástupcov pre žiakov 9. ročníka</dc:title>
  <dc:creator>Denisa Chovancova</dc:creator>
  <cp:lastModifiedBy>Elitebook</cp:lastModifiedBy>
  <cp:revision>26</cp:revision>
  <dcterms:created xsi:type="dcterms:W3CDTF">2017-01-23T14:50:22Z</dcterms:created>
  <dcterms:modified xsi:type="dcterms:W3CDTF">2021-01-29T18:08:32Z</dcterms:modified>
</cp:coreProperties>
</file>